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8" r:id="rId3"/>
    <p:sldId id="257" r:id="rId4"/>
    <p:sldId id="258" r:id="rId5"/>
    <p:sldId id="259" r:id="rId6"/>
    <p:sldId id="270" r:id="rId7"/>
    <p:sldId id="271" r:id="rId8"/>
    <p:sldId id="274" r:id="rId9"/>
    <p:sldId id="272" r:id="rId10"/>
    <p:sldId id="273" r:id="rId11"/>
    <p:sldId id="261" r:id="rId12"/>
    <p:sldId id="262" r:id="rId13"/>
    <p:sldId id="275" r:id="rId14"/>
    <p:sldId id="263" r:id="rId15"/>
    <p:sldId id="276" r:id="rId16"/>
    <p:sldId id="264" r:id="rId17"/>
    <p:sldId id="265" r:id="rId18"/>
    <p:sldId id="266" r:id="rId19"/>
    <p:sldId id="268" r:id="rId20"/>
    <p:sldId id="269" r:id="rId21"/>
    <p:sldId id="279" r:id="rId22"/>
    <p:sldId id="277" r:id="rId23"/>
  </p:sldIdLst>
  <p:sldSz cx="9144000" cy="6858000" type="screen4x3"/>
  <p:notesSz cx="6640513" cy="9904413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308" y="-90"/>
      </p:cViewPr>
      <p:guideLst>
        <p:guide orient="horz" pos="3120"/>
        <p:guide pos="209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407525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E95DE9C-ECCA-4133-958F-BA9A80D97DAB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8445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703763"/>
            <a:ext cx="53133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525"/>
            <a:ext cx="287813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th-TH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407525"/>
            <a:ext cx="287655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56173811-BC80-41BB-B70E-6357B0341C85}" type="slidenum">
              <a:rPr lang="en-US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57869F-F7FF-468B-8735-F98B994C1B8A}" type="slidenum">
              <a:rPr lang="en-US"/>
              <a:pPr/>
              <a:t>1</a:t>
            </a:fld>
            <a:endParaRPr lang="th-TH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9979BF-3853-42EE-B968-F1C9F744BC93}" type="slidenum">
              <a:rPr lang="en-US"/>
              <a:pPr/>
              <a:t>7</a:t>
            </a:fld>
            <a:endParaRPr lang="th-TH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E2B220-BDDE-46A6-B4D7-6DCE7190B59F}" type="slidenum">
              <a:rPr lang="en-US"/>
              <a:pPr/>
              <a:t>15</a:t>
            </a:fld>
            <a:endParaRPr lang="th-TH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h-TH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th-TH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7694FBA-121A-4A54-93F7-D721C9EA0BEB}" type="slidenum">
              <a:rPr lang="en-US"/>
              <a:pPr/>
              <a:t>‹#›</a:t>
            </a:fld>
            <a:endParaRPr lang="th-TH"/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4383D2-E643-4581-8808-DCFE66ABAE95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63447-151B-4DB6-930F-3ABE3453B25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FE1CED5-8016-4896-AFA1-2534377AB8BB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F892C-FE47-4AF7-B3D7-4AE4925E695D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5A401-9117-4CBA-BE60-DC077AB4CA72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A9E18-3DED-4451-A553-4B1204862A8A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CC2A1-FDB5-4461-BEE0-A28101BA458E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65737-AD0E-45F5-BF41-7E4FFD36E5BF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3C72F-63B5-41C9-A594-C5525884D2C3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AEA29-DF32-41F6-85F6-28213B91E0B9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75953-F236-45BC-9D14-F6EE94FBC374}" type="slidenum">
              <a:rPr lang="en-US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 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0AC6AEA-3C26-4985-BE49-58597C0FB7AD}" type="slidenum">
              <a:rPr lang="en-US"/>
              <a:pPr/>
              <a:t>‹#›</a:t>
            </a:fld>
            <a:endParaRPr lang="th-TH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h-TH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th-TH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h-TH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ngsana New" pitchFamily="18" charset="-34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ngsana New" pitchFamily="18" charset="-34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ngsana New" pitchFamily="18" charset="-34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ngsana New" pitchFamily="18" charset="-34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ngsana New" pitchFamily="18" charset="-34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ngsana New" pitchFamily="18" charset="-34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ngsana New" pitchFamily="18" charset="-34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ngsana New" pitchFamily="18" charset="-34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4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SzPct val="40000"/>
        <a:buBlip>
          <a:blip r:embed="rId14"/>
        </a:buBlip>
        <a:defRPr sz="4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4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h-TH" sz="8000" b="1"/>
              <a:t>แผนภาพกระแสข</a:t>
            </a:r>
            <a:r>
              <a:rPr lang="en-US" sz="8000" b="1"/>
              <a:t></a:t>
            </a:r>
            <a:r>
              <a:rPr lang="th-TH" sz="8000" b="1"/>
              <a:t>อมูล</a:t>
            </a:r>
            <a:r>
              <a:rPr lang="en-US" b="1"/>
              <a:t> </a:t>
            </a:r>
            <a:br>
              <a:rPr lang="en-US" b="1"/>
            </a:br>
            <a:r>
              <a:rPr lang="en-US" sz="4800" b="1"/>
              <a:t>(Data Flow Diagram : DFD)</a:t>
            </a:r>
            <a:endParaRPr lang="th-TH" sz="4800" b="1"/>
          </a:p>
        </p:txBody>
      </p:sp>
      <p:pic>
        <p:nvPicPr>
          <p:cNvPr id="7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FIG8-6"/>
          <p:cNvPicPr>
            <a:picLocks noChangeAspect="1" noChangeArrowheads="1"/>
          </p:cNvPicPr>
          <p:nvPr>
            <p:ph/>
          </p:nvPr>
        </p:nvPicPr>
        <p:blipFill>
          <a:blip r:embed="rId2">
            <a:lum bright="-30000" contrast="48000"/>
          </a:blip>
          <a:srcRect t="43333"/>
          <a:stretch>
            <a:fillRect/>
          </a:stretch>
        </p:blipFill>
        <p:spPr>
          <a:xfrm>
            <a:off x="1547813" y="969963"/>
            <a:ext cx="6477000" cy="5888037"/>
          </a:xfrm>
          <a:noFill/>
          <a:ln>
            <a:solidFill>
              <a:schemeClr val="tx1"/>
            </a:solidFill>
          </a:ln>
        </p:spPr>
      </p:pic>
      <p:pic>
        <p:nvPicPr>
          <p:cNvPr id="7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657225"/>
            <a:ext cx="6870700" cy="1600200"/>
          </a:xfrm>
        </p:spPr>
        <p:txBody>
          <a:bodyPr/>
          <a:lstStyle/>
          <a:p>
            <a:r>
              <a:rPr lang="th-TH" b="1"/>
              <a:t>ลําดับขั้นใน</a:t>
            </a:r>
            <a:r>
              <a:rPr lang="en-US" b="1"/>
              <a:t> DFD</a:t>
            </a:r>
            <a:endParaRPr lang="th-TH" b="1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205038"/>
            <a:ext cx="76962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h-TH" sz="3600" dirty="0"/>
              <a:t>การเขียน</a:t>
            </a:r>
            <a:r>
              <a:rPr lang="en-US" sz="3600" dirty="0"/>
              <a:t> DFD </a:t>
            </a:r>
            <a:r>
              <a:rPr lang="th-TH" sz="3600" dirty="0"/>
              <a:t>นักวิเคราะห</a:t>
            </a:r>
            <a:r>
              <a:rPr lang="en-US" sz="3600" dirty="0"/>
              <a:t></a:t>
            </a:r>
            <a:r>
              <a:rPr lang="th-TH" sz="3600" dirty="0"/>
              <a:t>ระบบจะต</a:t>
            </a:r>
            <a:r>
              <a:rPr lang="en-US" sz="3600" dirty="0"/>
              <a:t></a:t>
            </a:r>
            <a:r>
              <a:rPr lang="th-TH" sz="3600" dirty="0"/>
              <a:t>องมองภาพรวมทั้งหมดของงานหลังจากนั้นจึงเข</a:t>
            </a:r>
            <a:r>
              <a:rPr lang="en-US" sz="3600" dirty="0"/>
              <a:t></a:t>
            </a:r>
            <a:r>
              <a:rPr lang="th-TH" sz="3600" dirty="0"/>
              <a:t>าไปในรายละเอียดข</a:t>
            </a:r>
            <a:r>
              <a:rPr lang="en-US" sz="3600" dirty="0"/>
              <a:t></a:t>
            </a:r>
            <a:r>
              <a:rPr lang="th-TH" sz="3600" dirty="0"/>
              <a:t>างในของระบบเปรียบเสมือนกระบวนการ</a:t>
            </a:r>
            <a:r>
              <a:rPr lang="en-US" sz="3600" dirty="0"/>
              <a:t> Top-Down </a:t>
            </a:r>
            <a:r>
              <a:rPr lang="th-TH" sz="3600" dirty="0"/>
              <a:t>คือการมองภาพรวมก</a:t>
            </a:r>
            <a:r>
              <a:rPr lang="en-US" sz="3600" dirty="0"/>
              <a:t></a:t>
            </a:r>
            <a:r>
              <a:rPr lang="th-TH" sz="3600" dirty="0"/>
              <a:t>อนเราจะเห็นขอบเขตของระบบและจุดใหญ</a:t>
            </a:r>
            <a:r>
              <a:rPr lang="en-US" sz="3600" dirty="0"/>
              <a:t> </a:t>
            </a:r>
            <a:r>
              <a:rPr lang="th-TH" sz="3600" dirty="0"/>
              <a:t>ๆ ให</a:t>
            </a:r>
            <a:r>
              <a:rPr lang="en-US" sz="3600" dirty="0"/>
              <a:t></a:t>
            </a:r>
            <a:r>
              <a:rPr lang="th-TH" sz="3600" dirty="0"/>
              <a:t>เป</a:t>
            </a:r>
            <a:r>
              <a:rPr lang="en-US" sz="3600" dirty="0"/>
              <a:t></a:t>
            </a:r>
            <a:r>
              <a:rPr lang="th-TH" sz="3600" dirty="0"/>
              <a:t>นระบบ เมื่อมองลึกลงไปก็จะเห็นรายละเอียดใหญ</a:t>
            </a:r>
            <a:r>
              <a:rPr lang="en-US" sz="3600" dirty="0"/>
              <a:t> </a:t>
            </a:r>
            <a:r>
              <a:rPr lang="th-TH" sz="3600" dirty="0"/>
              <a:t>ๆ เมื่อมองลึกลงไปเท</a:t>
            </a:r>
            <a:r>
              <a:rPr lang="en-US" sz="3600" dirty="0"/>
              <a:t></a:t>
            </a:r>
            <a:r>
              <a:rPr lang="th-TH" sz="3600" dirty="0"/>
              <a:t>าไหร</a:t>
            </a:r>
            <a:r>
              <a:rPr lang="en-US" sz="3600" dirty="0"/>
              <a:t></a:t>
            </a:r>
            <a:r>
              <a:rPr lang="th-TH" sz="3600" dirty="0"/>
              <a:t>ก็จะเห็นรายละเอียดย</a:t>
            </a:r>
            <a:r>
              <a:rPr lang="en-US" sz="3600" dirty="0"/>
              <a:t></a:t>
            </a:r>
            <a:r>
              <a:rPr lang="th-TH" sz="3600" dirty="0"/>
              <a:t>อยมากยิ่งขึ้นการเขียน</a:t>
            </a:r>
            <a:r>
              <a:rPr lang="en-US" sz="3600" dirty="0"/>
              <a:t> DFD </a:t>
            </a:r>
            <a:r>
              <a:rPr lang="th-TH" sz="3600" dirty="0"/>
              <a:t>เป</a:t>
            </a:r>
            <a:r>
              <a:rPr lang="en-US" sz="3600" dirty="0"/>
              <a:t></a:t>
            </a:r>
            <a:r>
              <a:rPr lang="th-TH" sz="3600" dirty="0"/>
              <a:t>นการแตกระบบใหญ</a:t>
            </a:r>
            <a:r>
              <a:rPr lang="en-US" sz="3600" dirty="0"/>
              <a:t> </a:t>
            </a:r>
            <a:r>
              <a:rPr lang="th-TH" sz="3600" dirty="0"/>
              <a:t>ๆ ให</a:t>
            </a:r>
            <a:r>
              <a:rPr lang="en-US" sz="3600" dirty="0"/>
              <a:t></a:t>
            </a:r>
            <a:r>
              <a:rPr lang="th-TH" sz="3600" dirty="0"/>
              <a:t>เป</a:t>
            </a:r>
            <a:r>
              <a:rPr lang="en-US" sz="3600" dirty="0"/>
              <a:t></a:t>
            </a:r>
            <a:r>
              <a:rPr lang="th-TH" sz="3600" dirty="0"/>
              <a:t>นระบบย</a:t>
            </a:r>
            <a:r>
              <a:rPr lang="en-US" sz="3600" dirty="0"/>
              <a:t></a:t>
            </a:r>
            <a:r>
              <a:rPr lang="th-TH" sz="3600" dirty="0"/>
              <a:t>อยเพื่อให</a:t>
            </a:r>
            <a:r>
              <a:rPr lang="en-US" sz="3600" dirty="0"/>
              <a:t></a:t>
            </a:r>
            <a:r>
              <a:rPr lang="th-TH" sz="3600" dirty="0"/>
              <a:t>เข้าใจง</a:t>
            </a:r>
            <a:r>
              <a:rPr lang="en-US" sz="3600" dirty="0"/>
              <a:t></a:t>
            </a:r>
            <a:r>
              <a:rPr lang="th-TH" sz="3600" dirty="0"/>
              <a:t>ายขึ้นและสะดวกต</a:t>
            </a:r>
            <a:r>
              <a:rPr lang="en-US" sz="3600" dirty="0"/>
              <a:t></a:t>
            </a:r>
            <a:r>
              <a:rPr lang="th-TH" sz="3600" dirty="0"/>
              <a:t>อการออกแบบ การแตกระบบมีขั้นตอนดังนี้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744538"/>
            <a:ext cx="6870700" cy="1600200"/>
          </a:xfrm>
        </p:spPr>
        <p:txBody>
          <a:bodyPr/>
          <a:lstStyle/>
          <a:p>
            <a:r>
              <a:rPr lang="th-TH" b="1"/>
              <a:t>สร</a:t>
            </a:r>
            <a:r>
              <a:rPr lang="en-US" b="1"/>
              <a:t></a:t>
            </a:r>
            <a:r>
              <a:rPr lang="th-TH" b="1"/>
              <a:t>างลําดับภาพ</a:t>
            </a:r>
            <a:r>
              <a:rPr lang="en-US" b="1"/>
              <a:t> 0</a:t>
            </a:r>
            <a:endParaRPr lang="th-TH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2420938"/>
            <a:ext cx="7696200" cy="3657600"/>
          </a:xfrm>
        </p:spPr>
        <p:txBody>
          <a:bodyPr/>
          <a:lstStyle/>
          <a:p>
            <a:r>
              <a:rPr lang="th-TH" dirty="0"/>
              <a:t>คิดว</a:t>
            </a:r>
            <a:r>
              <a:rPr lang="en-US" dirty="0"/>
              <a:t></a:t>
            </a:r>
            <a:r>
              <a:rPr lang="th-TH" dirty="0"/>
              <a:t>าระบบทั้งระบบเป</a:t>
            </a:r>
            <a:r>
              <a:rPr lang="en-US" dirty="0"/>
              <a:t></a:t>
            </a:r>
            <a:r>
              <a:rPr lang="th-TH" dirty="0"/>
              <a:t>น</a:t>
            </a:r>
            <a:r>
              <a:rPr lang="en-US" dirty="0"/>
              <a:t> Process </a:t>
            </a:r>
            <a:r>
              <a:rPr lang="th-TH" dirty="0"/>
              <a:t>มีลูกศรแทน</a:t>
            </a:r>
            <a:r>
              <a:rPr lang="en-US" dirty="0"/>
              <a:t> Input </a:t>
            </a:r>
            <a:r>
              <a:rPr lang="th-TH" dirty="0"/>
              <a:t>และ</a:t>
            </a:r>
            <a:r>
              <a:rPr lang="en-US" dirty="0"/>
              <a:t> Output </a:t>
            </a:r>
            <a:r>
              <a:rPr lang="th-TH" dirty="0"/>
              <a:t>ตามที่จําเป</a:t>
            </a:r>
            <a:r>
              <a:rPr lang="en-US" dirty="0"/>
              <a:t></a:t>
            </a:r>
            <a:r>
              <a:rPr lang="th-TH" dirty="0"/>
              <a:t>นภาพนี้จะเรียกว</a:t>
            </a:r>
            <a:r>
              <a:rPr lang="en-US" dirty="0"/>
              <a:t></a:t>
            </a:r>
            <a:r>
              <a:rPr lang="th-TH" dirty="0"/>
              <a:t>า </a:t>
            </a:r>
            <a:r>
              <a:rPr lang="en-US" dirty="0"/>
              <a:t>Context Diagram </a:t>
            </a:r>
            <a:r>
              <a:rPr lang="th-TH" dirty="0"/>
              <a:t>ของระบบ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 Diagram</a:t>
            </a:r>
            <a:endParaRPr lang="th-TH"/>
          </a:p>
        </p:txBody>
      </p:sp>
      <p:pic>
        <p:nvPicPr>
          <p:cNvPr id="53251" name="Picture 3" descr="FIG8-4"/>
          <p:cNvPicPr>
            <a:picLocks noChangeAspect="1" noChangeArrowheads="1"/>
          </p:cNvPicPr>
          <p:nvPr>
            <p:ph idx="1"/>
          </p:nvPr>
        </p:nvPicPr>
        <p:blipFill>
          <a:blip r:embed="rId2">
            <a:lum bright="-18000" contrast="36000"/>
          </a:blip>
          <a:srcRect/>
          <a:stretch>
            <a:fillRect/>
          </a:stretch>
        </p:blipFill>
        <p:spPr>
          <a:xfrm>
            <a:off x="762000" y="2014538"/>
            <a:ext cx="7543800" cy="3286125"/>
          </a:xfrm>
          <a:noFill/>
          <a:ln/>
        </p:spPr>
      </p:pic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9644"/>
            <a:ext cx="6870700" cy="1600200"/>
          </a:xfrm>
        </p:spPr>
        <p:txBody>
          <a:bodyPr/>
          <a:lstStyle/>
          <a:p>
            <a:r>
              <a:rPr lang="th-TH" b="1"/>
              <a:t>สร</a:t>
            </a:r>
            <a:r>
              <a:rPr lang="en-US" b="1"/>
              <a:t></a:t>
            </a:r>
            <a:r>
              <a:rPr lang="th-TH" b="1"/>
              <a:t>างลําดับภาพที่</a:t>
            </a:r>
            <a:r>
              <a:rPr lang="en-US" b="1"/>
              <a:t> 1</a:t>
            </a:r>
            <a:endParaRPr lang="th-TH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86044"/>
            <a:ext cx="7696200" cy="3657600"/>
          </a:xfrm>
        </p:spPr>
        <p:txBody>
          <a:bodyPr/>
          <a:lstStyle/>
          <a:p>
            <a:r>
              <a:rPr lang="th-TH" dirty="0"/>
              <a:t>ให</a:t>
            </a:r>
            <a:r>
              <a:rPr lang="en-US" dirty="0"/>
              <a:t></a:t>
            </a:r>
            <a:r>
              <a:rPr lang="th-TH" dirty="0"/>
              <a:t>แตก</a:t>
            </a:r>
            <a:r>
              <a:rPr lang="en-US" dirty="0"/>
              <a:t> Process </a:t>
            </a:r>
            <a:r>
              <a:rPr lang="th-TH" dirty="0"/>
              <a:t>ลําดับที่</a:t>
            </a:r>
            <a:r>
              <a:rPr lang="en-US" dirty="0"/>
              <a:t> 0 </a:t>
            </a:r>
            <a:r>
              <a:rPr lang="th-TH" dirty="0"/>
              <a:t>เป</a:t>
            </a:r>
            <a:r>
              <a:rPr lang="en-US" dirty="0"/>
              <a:t></a:t>
            </a:r>
            <a:r>
              <a:rPr lang="th-TH" dirty="0"/>
              <a:t>น</a:t>
            </a:r>
            <a:r>
              <a:rPr lang="en-US" dirty="0"/>
              <a:t> Process2-4 Process </a:t>
            </a:r>
            <a:r>
              <a:rPr lang="th-TH" dirty="0"/>
              <a:t>ย</a:t>
            </a:r>
            <a:r>
              <a:rPr lang="en-US" dirty="0"/>
              <a:t></a:t>
            </a:r>
            <a:r>
              <a:rPr lang="th-TH" dirty="0"/>
              <a:t>อยแล</a:t>
            </a:r>
            <a:r>
              <a:rPr lang="en-US" dirty="0"/>
              <a:t></a:t>
            </a:r>
            <a:r>
              <a:rPr lang="th-TH" dirty="0"/>
              <a:t>วแต</a:t>
            </a:r>
            <a:r>
              <a:rPr lang="en-US" dirty="0"/>
              <a:t></a:t>
            </a:r>
            <a:r>
              <a:rPr lang="th-TH" dirty="0"/>
              <a:t>ความเป</a:t>
            </a:r>
            <a:r>
              <a:rPr lang="en-US" dirty="0"/>
              <a:t></a:t>
            </a:r>
            <a:r>
              <a:rPr lang="th-TH" dirty="0"/>
              <a:t>นไปได</a:t>
            </a:r>
            <a:r>
              <a:rPr lang="en-US" dirty="0"/>
              <a:t></a:t>
            </a:r>
            <a:r>
              <a:rPr lang="th-TH" dirty="0"/>
              <a:t>ของระบบที่กําลังทําการวิเคราะห</a:t>
            </a:r>
            <a:r>
              <a:rPr lang="en-US" dirty="0"/>
              <a:t></a:t>
            </a:r>
            <a:endParaRPr lang="th-TH" dirty="0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 descr="FIG8-5"/>
          <p:cNvPicPr>
            <a:picLocks noChangeAspect="1" noChangeArrowheads="1"/>
          </p:cNvPicPr>
          <p:nvPr>
            <p:ph idx="1"/>
          </p:nvPr>
        </p:nvPicPr>
        <p:blipFill>
          <a:blip r:embed="rId3">
            <a:lum bright="-30000" contrast="36000"/>
          </a:blip>
          <a:srcRect/>
          <a:stretch>
            <a:fillRect/>
          </a:stretch>
        </p:blipFill>
        <p:spPr>
          <a:xfrm>
            <a:off x="1619250" y="692150"/>
            <a:ext cx="6189663" cy="5713413"/>
          </a:xfrm>
          <a:noFill/>
          <a:ln/>
        </p:spPr>
      </p:pic>
      <p:pic>
        <p:nvPicPr>
          <p:cNvPr id="7" name="Picture 2" descr="D:\My Data\Job\pcbc\logo_pn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00075"/>
            <a:ext cx="6870700" cy="1600200"/>
          </a:xfrm>
        </p:spPr>
        <p:txBody>
          <a:bodyPr/>
          <a:lstStyle/>
          <a:p>
            <a:r>
              <a:rPr lang="th-TH" b="1"/>
              <a:t>สร</a:t>
            </a:r>
            <a:r>
              <a:rPr lang="en-US" b="1"/>
              <a:t></a:t>
            </a:r>
            <a:r>
              <a:rPr lang="th-TH" b="1"/>
              <a:t>างลําดับภาพที่</a:t>
            </a:r>
            <a:r>
              <a:rPr lang="en-US" b="1"/>
              <a:t> 2</a:t>
            </a:r>
            <a:endParaRPr lang="th-TH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76475"/>
            <a:ext cx="7696200" cy="3657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h-TH" sz="3600" dirty="0"/>
              <a:t>ให</a:t>
            </a:r>
            <a:r>
              <a:rPr lang="en-US" sz="3600" dirty="0"/>
              <a:t></a:t>
            </a:r>
            <a:r>
              <a:rPr lang="th-TH" sz="3600" dirty="0"/>
              <a:t>แตก</a:t>
            </a:r>
            <a:r>
              <a:rPr lang="en-US" sz="3600" dirty="0"/>
              <a:t> Process </a:t>
            </a:r>
            <a:r>
              <a:rPr lang="th-TH" sz="3600" dirty="0"/>
              <a:t>ลําดับที่</a:t>
            </a:r>
            <a:r>
              <a:rPr lang="en-US" sz="3600" dirty="0"/>
              <a:t> 1 </a:t>
            </a:r>
            <a:r>
              <a:rPr lang="th-TH" sz="3600" dirty="0"/>
              <a:t>ให</a:t>
            </a:r>
            <a:r>
              <a:rPr lang="en-US" sz="3600" dirty="0"/>
              <a:t></a:t>
            </a:r>
            <a:r>
              <a:rPr lang="th-TH" sz="3600" dirty="0"/>
              <a:t>เป</a:t>
            </a:r>
            <a:r>
              <a:rPr lang="en-US" sz="3600" dirty="0"/>
              <a:t></a:t>
            </a:r>
            <a:r>
              <a:rPr lang="th-TH" sz="3600" dirty="0"/>
              <a:t>น</a:t>
            </a:r>
            <a:r>
              <a:rPr lang="en-US" sz="3600" dirty="0"/>
              <a:t> Process </a:t>
            </a:r>
            <a:r>
              <a:rPr lang="th-TH" sz="3600" dirty="0"/>
              <a:t>ย</a:t>
            </a:r>
            <a:r>
              <a:rPr lang="en-US" sz="3600" dirty="0"/>
              <a:t></a:t>
            </a:r>
            <a:r>
              <a:rPr lang="th-TH" sz="3600" dirty="0"/>
              <a:t>อยลงไป</a:t>
            </a:r>
            <a:br>
              <a:rPr lang="th-TH" sz="3600" dirty="0"/>
            </a:br>
            <a:r>
              <a:rPr lang="th-TH" sz="3600" dirty="0"/>
              <a:t>อีกเท</a:t>
            </a:r>
            <a:r>
              <a:rPr lang="en-US" sz="3600" dirty="0"/>
              <a:t></a:t>
            </a:r>
            <a:r>
              <a:rPr lang="th-TH" sz="3600" dirty="0"/>
              <a:t>าใดก็ได</a:t>
            </a:r>
            <a:r>
              <a:rPr lang="en-US" sz="3600" dirty="0"/>
              <a:t></a:t>
            </a:r>
          </a:p>
          <a:p>
            <a:pPr>
              <a:lnSpc>
                <a:spcPct val="80000"/>
              </a:lnSpc>
            </a:pPr>
            <a:r>
              <a:rPr lang="en-US" sz="3600" dirty="0"/>
              <a:t>Source, Destination</a:t>
            </a:r>
            <a:r>
              <a:rPr lang="th-TH" sz="3600" dirty="0"/>
              <a:t> สัญลักษณ</a:t>
            </a:r>
            <a:r>
              <a:rPr lang="en-US" sz="3600" dirty="0"/>
              <a:t></a:t>
            </a:r>
            <a:r>
              <a:rPr lang="th-TH" sz="3600" dirty="0"/>
              <a:t>ของบุคคล องค</a:t>
            </a:r>
            <a:r>
              <a:rPr lang="en-US" sz="3600" dirty="0"/>
              <a:t></a:t>
            </a:r>
            <a:r>
              <a:rPr lang="th-TH" sz="3600" dirty="0"/>
              <a:t>กร หรือระบบงาน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/>
              <a:t>Process </a:t>
            </a:r>
            <a:r>
              <a:rPr lang="th-TH" sz="3600" dirty="0"/>
              <a:t>สัญลักษณ</a:t>
            </a:r>
            <a:r>
              <a:rPr lang="en-US" sz="3600" dirty="0"/>
              <a:t></a:t>
            </a:r>
            <a:r>
              <a:rPr lang="th-TH" sz="3600" dirty="0"/>
              <a:t>การประมวลผล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/>
              <a:t>Data store </a:t>
            </a:r>
            <a:r>
              <a:rPr lang="th-TH" sz="3600" dirty="0"/>
              <a:t>สัญลักษณ</a:t>
            </a:r>
            <a:r>
              <a:rPr lang="en-US" sz="3600" dirty="0"/>
              <a:t></a:t>
            </a:r>
            <a:r>
              <a:rPr lang="th-TH" sz="3600" dirty="0"/>
              <a:t>การเก็บข</a:t>
            </a:r>
            <a:r>
              <a:rPr lang="en-US" sz="3600" dirty="0"/>
              <a:t></a:t>
            </a:r>
            <a:r>
              <a:rPr lang="th-TH" sz="3600" dirty="0"/>
              <a:t>อมูล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/>
              <a:t>Data flow </a:t>
            </a:r>
            <a:r>
              <a:rPr lang="th-TH" sz="3600" dirty="0"/>
              <a:t>สัญลักษณ</a:t>
            </a:r>
            <a:r>
              <a:rPr lang="en-US" sz="3600" dirty="0"/>
              <a:t></a:t>
            </a:r>
            <a:r>
              <a:rPr lang="th-TH" sz="3600" dirty="0"/>
              <a:t>เส</a:t>
            </a:r>
            <a:r>
              <a:rPr lang="en-US" sz="3600" dirty="0"/>
              <a:t></a:t>
            </a:r>
            <a:r>
              <a:rPr lang="th-TH" sz="3600" dirty="0"/>
              <a:t>นทางการไหลของข</a:t>
            </a:r>
            <a:r>
              <a:rPr lang="en-US" sz="3600" dirty="0"/>
              <a:t></a:t>
            </a:r>
            <a:r>
              <a:rPr lang="th-TH" sz="3600" dirty="0"/>
              <a:t>อมูล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6870700" cy="1600200"/>
          </a:xfrm>
        </p:spPr>
        <p:txBody>
          <a:bodyPr/>
          <a:lstStyle/>
          <a:p>
            <a:r>
              <a:rPr lang="th-TH" b="1"/>
              <a:t>สร</a:t>
            </a:r>
            <a:r>
              <a:rPr lang="en-US" b="1"/>
              <a:t></a:t>
            </a:r>
            <a:r>
              <a:rPr lang="th-TH" b="1"/>
              <a:t>างลําดับภาพที่</a:t>
            </a:r>
            <a:r>
              <a:rPr lang="en-US" b="1"/>
              <a:t> 3</a:t>
            </a:r>
            <a:endParaRPr lang="th-TH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6962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dirty="0"/>
              <a:t>ตรวจสอบดูว</a:t>
            </a:r>
            <a:r>
              <a:rPr lang="en-US" dirty="0"/>
              <a:t></a:t>
            </a:r>
            <a:r>
              <a:rPr lang="th-TH" dirty="0"/>
              <a:t>า</a:t>
            </a:r>
            <a:r>
              <a:rPr lang="en-US" dirty="0"/>
              <a:t> Process </a:t>
            </a:r>
            <a:r>
              <a:rPr lang="th-TH" dirty="0"/>
              <a:t>ลําดับที่</a:t>
            </a:r>
            <a:r>
              <a:rPr lang="en-US" dirty="0"/>
              <a:t> 2 </a:t>
            </a:r>
            <a:r>
              <a:rPr lang="th-TH" dirty="0"/>
              <a:t>ยังมีความซับซ</a:t>
            </a:r>
            <a:r>
              <a:rPr lang="en-US" dirty="0"/>
              <a:t></a:t>
            </a:r>
            <a:r>
              <a:rPr lang="th-TH" dirty="0"/>
              <a:t>อนที่จําเป</a:t>
            </a:r>
            <a:r>
              <a:rPr lang="en-US" dirty="0"/>
              <a:t></a:t>
            </a:r>
            <a:r>
              <a:rPr lang="th-TH" dirty="0"/>
              <a:t>นต</a:t>
            </a:r>
            <a:r>
              <a:rPr lang="en-US" dirty="0"/>
              <a:t></a:t>
            </a:r>
            <a:r>
              <a:rPr lang="th-TH" dirty="0"/>
              <a:t>องแยกย</a:t>
            </a:r>
            <a:r>
              <a:rPr lang="en-US" dirty="0"/>
              <a:t></a:t>
            </a:r>
            <a:r>
              <a:rPr lang="th-TH" dirty="0"/>
              <a:t>อยก็ต</a:t>
            </a:r>
            <a:r>
              <a:rPr lang="en-US" dirty="0"/>
              <a:t></a:t>
            </a:r>
            <a:r>
              <a:rPr lang="th-TH" dirty="0"/>
              <a:t>องสร</a:t>
            </a:r>
            <a:r>
              <a:rPr lang="en-US" dirty="0"/>
              <a:t></a:t>
            </a:r>
            <a:r>
              <a:rPr lang="th-TH" dirty="0"/>
              <a:t>างแผนภาพ</a:t>
            </a:r>
          </a:p>
          <a:p>
            <a:pPr>
              <a:lnSpc>
                <a:spcPct val="90000"/>
              </a:lnSpc>
            </a:pPr>
            <a:r>
              <a:rPr lang="th-TH" dirty="0"/>
              <a:t>ประกอบด</a:t>
            </a:r>
            <a:r>
              <a:rPr lang="en-US" dirty="0"/>
              <a:t></a:t>
            </a:r>
            <a:r>
              <a:rPr lang="th-TH" dirty="0"/>
              <a:t>วย</a:t>
            </a:r>
            <a:r>
              <a:rPr lang="en-US" dirty="0"/>
              <a:t> Process </a:t>
            </a:r>
            <a:r>
              <a:rPr lang="th-TH" dirty="0"/>
              <a:t>ย</a:t>
            </a:r>
            <a:r>
              <a:rPr lang="en-US" dirty="0"/>
              <a:t></a:t>
            </a:r>
            <a:r>
              <a:rPr lang="th-TH" dirty="0"/>
              <a:t>อยแทน</a:t>
            </a:r>
            <a:r>
              <a:rPr lang="en-US" dirty="0"/>
              <a:t> Process </a:t>
            </a:r>
            <a:r>
              <a:rPr lang="th-TH" dirty="0"/>
              <a:t>นั้น เพื่อให</a:t>
            </a:r>
            <a:r>
              <a:rPr lang="en-US" dirty="0"/>
              <a:t></a:t>
            </a:r>
            <a:r>
              <a:rPr lang="th-TH" dirty="0"/>
              <a:t>ได</a:t>
            </a:r>
            <a:r>
              <a:rPr lang="en-US" dirty="0"/>
              <a:t></a:t>
            </a:r>
            <a:r>
              <a:rPr lang="th-TH" dirty="0"/>
              <a:t>รายละเอียดมากที่สุด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57200"/>
            <a:ext cx="6870700" cy="1600200"/>
          </a:xfrm>
        </p:spPr>
        <p:txBody>
          <a:bodyPr/>
          <a:lstStyle/>
          <a:p>
            <a:r>
              <a:rPr lang="th-TH" b="1"/>
              <a:t>วิธีการสร</a:t>
            </a:r>
            <a:r>
              <a:rPr lang="en-US" b="1"/>
              <a:t></a:t>
            </a:r>
            <a:r>
              <a:rPr lang="th-TH" b="1"/>
              <a:t>าง</a:t>
            </a:r>
            <a:r>
              <a:rPr lang="en-US" b="1"/>
              <a:t> DFD</a:t>
            </a:r>
            <a:endParaRPr lang="th-TH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6962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altLang="ja-JP" dirty="0"/>
              <a:t>กําหนดสิ่ง</a:t>
            </a:r>
            <a:r>
              <a:rPr lang="th-TH" altLang="ja-JP" dirty="0" smtClean="0"/>
              <a:t>ที่อยู่ภายใน</a:t>
            </a:r>
            <a:r>
              <a:rPr lang="th-TH" altLang="ja-JP" dirty="0"/>
              <a:t>ระบบทั้งหมดและหา</a:t>
            </a:r>
            <a:br>
              <a:rPr lang="th-TH" altLang="ja-JP" dirty="0"/>
            </a:br>
            <a:r>
              <a:rPr lang="th-TH" altLang="ja-JP" dirty="0" smtClean="0"/>
              <a:t>ว</a:t>
            </a:r>
            <a:r>
              <a:rPr lang="th-TH" altLang="ja-JP" dirty="0" smtClean="0">
                <a:ea typeface="MS PGothic" pitchFamily="34" charset="-128"/>
              </a:rPr>
              <a:t>่</a:t>
            </a:r>
            <a:r>
              <a:rPr lang="th-TH" altLang="ja-JP" dirty="0" smtClean="0"/>
              <a:t>าข</a:t>
            </a:r>
            <a:r>
              <a:rPr lang="th-TH" altLang="ja-JP" dirty="0" smtClean="0">
                <a:ea typeface="MS PGothic" pitchFamily="34" charset="-128"/>
              </a:rPr>
              <a:t>้</a:t>
            </a:r>
            <a:r>
              <a:rPr lang="th-TH" altLang="ja-JP" dirty="0" smtClean="0"/>
              <a:t>อมูลอะไรบ</a:t>
            </a:r>
            <a:r>
              <a:rPr lang="th-TH" altLang="ja-JP" dirty="0">
                <a:ea typeface="MS PGothic" pitchFamily="34" charset="-128"/>
              </a:rPr>
              <a:t>้</a:t>
            </a:r>
            <a:r>
              <a:rPr lang="th-TH" altLang="ja-JP" dirty="0" smtClean="0"/>
              <a:t>าง</a:t>
            </a:r>
            <a:r>
              <a:rPr lang="th-TH" altLang="ja-JP" dirty="0"/>
              <a:t>ที่</a:t>
            </a:r>
            <a:r>
              <a:rPr lang="th-TH" altLang="ja-JP" dirty="0" smtClean="0"/>
              <a:t>เข</a:t>
            </a:r>
            <a:r>
              <a:rPr lang="th-TH" altLang="ja-JP" dirty="0" smtClean="0">
                <a:ea typeface="MS PGothic" pitchFamily="34" charset="-128"/>
              </a:rPr>
              <a:t>้</a:t>
            </a:r>
            <a:r>
              <a:rPr lang="th-TH" altLang="ja-JP" dirty="0" smtClean="0"/>
              <a:t>าสู</a:t>
            </a:r>
            <a:r>
              <a:rPr lang="th-TH" altLang="ja-JP" dirty="0" smtClean="0">
                <a:ea typeface="MS PGothic" pitchFamily="34" charset="-128"/>
              </a:rPr>
              <a:t>่</a:t>
            </a:r>
            <a:r>
              <a:rPr lang="th-TH" altLang="ja-JP" dirty="0" smtClean="0"/>
              <a:t>ระบบ</a:t>
            </a:r>
            <a:r>
              <a:rPr lang="th-TH" altLang="ja-JP" dirty="0"/>
              <a:t>หรือออกจากระบบที่เราสนใจ</a:t>
            </a:r>
            <a:r>
              <a:rPr lang="th-TH" altLang="ja-JP" dirty="0" smtClean="0"/>
              <a:t>สู</a:t>
            </a:r>
            <a:r>
              <a:rPr lang="th-TH" altLang="ja-JP" dirty="0" smtClean="0">
                <a:ea typeface="MS PGothic" pitchFamily="34" charset="-128"/>
              </a:rPr>
              <a:t>่</a:t>
            </a:r>
            <a:r>
              <a:rPr lang="th-TH" altLang="ja-JP" dirty="0" smtClean="0"/>
              <a:t>ระบบ</a:t>
            </a:r>
            <a:r>
              <a:rPr lang="th-TH" altLang="ja-JP" dirty="0"/>
              <a:t>ที่</a:t>
            </a:r>
            <a:r>
              <a:rPr lang="th-TH" altLang="ja-JP" dirty="0" smtClean="0"/>
              <a:t>อยู</a:t>
            </a:r>
            <a:r>
              <a:rPr lang="th-TH" altLang="ja-JP" dirty="0" smtClean="0">
                <a:ea typeface="MS PGothic" pitchFamily="34" charset="-128"/>
              </a:rPr>
              <a:t>่</a:t>
            </a:r>
            <a:r>
              <a:rPr lang="th-TH" altLang="ja-JP" dirty="0" smtClean="0"/>
              <a:t>ภายนอก </a:t>
            </a:r>
            <a:r>
              <a:rPr lang="th-TH" altLang="ja-JP" dirty="0"/>
              <a:t>ขั้นตอนนี้สําคัญมากทั้งนี้เพราะจะทํา</a:t>
            </a:r>
            <a:r>
              <a:rPr lang="th-TH" altLang="ja-JP" dirty="0" smtClean="0"/>
              <a:t>ให</a:t>
            </a:r>
            <a:r>
              <a:rPr lang="th-TH" altLang="ja-JP" dirty="0" smtClean="0">
                <a:ea typeface="MS PGothic" pitchFamily="34" charset="-128"/>
              </a:rPr>
              <a:t>้</a:t>
            </a:r>
            <a:r>
              <a:rPr lang="th-TH" altLang="ja-JP" dirty="0" smtClean="0"/>
              <a:t>ทราบ</a:t>
            </a:r>
            <a:r>
              <a:rPr lang="th-TH" altLang="ja-JP" dirty="0"/>
              <a:t>ขอบเขตของระบบ</a:t>
            </a:r>
            <a:r>
              <a:rPr lang="th-TH" altLang="ja-JP" dirty="0" smtClean="0"/>
              <a:t>ว</a:t>
            </a:r>
            <a:r>
              <a:rPr lang="th-TH" altLang="ja-JP" dirty="0" smtClean="0">
                <a:ea typeface="MS PGothic" pitchFamily="34" charset="-128"/>
              </a:rPr>
              <a:t>่</a:t>
            </a:r>
            <a:r>
              <a:rPr lang="th-TH" altLang="ja-JP" dirty="0" smtClean="0"/>
              <a:t>า</a:t>
            </a:r>
            <a:r>
              <a:rPr lang="th-TH" altLang="ja-JP" dirty="0"/>
              <a:t>มี</a:t>
            </a:r>
            <a:r>
              <a:rPr lang="th-TH" altLang="ja-JP" dirty="0" smtClean="0"/>
              <a:t>อะไรบ</a:t>
            </a:r>
            <a:r>
              <a:rPr lang="th-TH" altLang="ja-JP" dirty="0">
                <a:ea typeface="MS PGothic" pitchFamily="34" charset="-128"/>
              </a:rPr>
              <a:t>้</a:t>
            </a:r>
            <a:r>
              <a:rPr lang="th-TH" altLang="ja-JP" dirty="0" smtClean="0"/>
              <a:t>าง</a:t>
            </a:r>
            <a:r>
              <a:rPr lang="en-US" altLang="ja-JP" dirty="0" smtClean="0">
                <a:ea typeface="MS PGothic" pitchFamily="34" charset="-128"/>
              </a:rPr>
              <a:t> </a:t>
            </a:r>
            <a:endParaRPr lang="th-TH" dirty="0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25450"/>
            <a:ext cx="6870700" cy="1600200"/>
          </a:xfrm>
        </p:spPr>
        <p:txBody>
          <a:bodyPr/>
          <a:lstStyle/>
          <a:p>
            <a:r>
              <a:rPr lang="th-TH" b="1"/>
              <a:t>วิธีการสร</a:t>
            </a:r>
            <a:r>
              <a:rPr lang="en-US" b="1"/>
              <a:t></a:t>
            </a:r>
            <a:r>
              <a:rPr lang="th-TH" b="1"/>
              <a:t>าง</a:t>
            </a:r>
            <a:r>
              <a:rPr lang="en-US" b="1"/>
              <a:t> DFD</a:t>
            </a:r>
            <a:endParaRPr lang="th-TH" b="1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73238"/>
            <a:ext cx="7696200" cy="487047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h-TH" sz="4000" b="1" dirty="0"/>
              <a:t>ใช</a:t>
            </a:r>
            <a:r>
              <a:rPr lang="en-US" sz="4000" b="1" dirty="0"/>
              <a:t></a:t>
            </a:r>
            <a:r>
              <a:rPr lang="th-TH" sz="4000" b="1" dirty="0"/>
              <a:t>ข</a:t>
            </a:r>
            <a:r>
              <a:rPr lang="en-US" sz="4000" b="1" dirty="0"/>
              <a:t></a:t>
            </a:r>
            <a:r>
              <a:rPr lang="th-TH" sz="4000" b="1" dirty="0"/>
              <a:t>อมูลที่ได</a:t>
            </a:r>
            <a:r>
              <a:rPr lang="en-US" sz="4000" b="1" dirty="0"/>
              <a:t></a:t>
            </a:r>
            <a:r>
              <a:rPr lang="th-TH" sz="4000" b="1" dirty="0"/>
              <a:t>จากขั้นตอนที่</a:t>
            </a:r>
            <a:r>
              <a:rPr lang="en-US" sz="4000" b="1" dirty="0"/>
              <a:t> 1 </a:t>
            </a:r>
            <a:r>
              <a:rPr lang="th-TH" sz="4000" b="1" dirty="0"/>
              <a:t>นําสร</a:t>
            </a:r>
            <a:r>
              <a:rPr lang="en-US" sz="4000" b="1" dirty="0"/>
              <a:t></a:t>
            </a:r>
            <a:r>
              <a:rPr lang="th-TH" sz="4000" b="1" dirty="0"/>
              <a:t>าง</a:t>
            </a:r>
            <a:r>
              <a:rPr lang="en-US" sz="4000" b="1" dirty="0"/>
              <a:t> DFD</a:t>
            </a:r>
          </a:p>
          <a:p>
            <a:pPr>
              <a:lnSpc>
                <a:spcPct val="80000"/>
              </a:lnSpc>
            </a:pPr>
            <a:r>
              <a:rPr lang="th-TH" sz="4000" b="1" dirty="0"/>
              <a:t>ขั้นตอนต</a:t>
            </a:r>
            <a:r>
              <a:rPr lang="en-US" sz="4000" b="1" dirty="0"/>
              <a:t></a:t>
            </a:r>
            <a:r>
              <a:rPr lang="th-TH" sz="4000" b="1" dirty="0"/>
              <a:t>อมาอีก</a:t>
            </a:r>
            <a:r>
              <a:rPr lang="en-US" sz="4000" b="1" dirty="0"/>
              <a:t> 4 </a:t>
            </a:r>
            <a:r>
              <a:rPr lang="th-TH" sz="4000" b="1" dirty="0"/>
              <a:t>ขั้นตอนโดยให</a:t>
            </a:r>
            <a:r>
              <a:rPr lang="en-US" sz="4000" b="1" dirty="0"/>
              <a:t></a:t>
            </a:r>
            <a:r>
              <a:rPr lang="th-TH" sz="4000" b="1" dirty="0"/>
              <a:t>ทํา</a:t>
            </a:r>
            <a:r>
              <a:rPr lang="en-US" sz="4000" b="1" dirty="0"/>
              <a:t> 4 </a:t>
            </a:r>
            <a:r>
              <a:rPr lang="th-TH" sz="4000" b="1" dirty="0"/>
              <a:t>ขั้นตอนนี้ซ้ำหลาย ๆ ครั้ง จนกระทั่งได</a:t>
            </a:r>
            <a:r>
              <a:rPr lang="en-US" sz="4000" b="1" dirty="0"/>
              <a:t> DFD </a:t>
            </a:r>
            <a:r>
              <a:rPr lang="th-TH" sz="4000" b="1" dirty="0"/>
              <a:t>ลำดับต่ำสุด</a:t>
            </a:r>
            <a:endParaRPr lang="en-US" sz="4000" b="1" dirty="0"/>
          </a:p>
          <a:p>
            <a:pPr lvl="1">
              <a:lnSpc>
                <a:spcPct val="80000"/>
              </a:lnSpc>
            </a:pPr>
            <a:r>
              <a:rPr lang="th-TH" sz="3600" dirty="0"/>
              <a:t>เขียน</a:t>
            </a:r>
            <a:r>
              <a:rPr lang="en-US" sz="3600" dirty="0"/>
              <a:t> DFD </a:t>
            </a:r>
            <a:r>
              <a:rPr lang="th-TH" sz="3600" dirty="0"/>
              <a:t>ฉบับแรก กําหนด</a:t>
            </a:r>
            <a:r>
              <a:rPr lang="en-US" sz="3600" dirty="0"/>
              <a:t> Process </a:t>
            </a:r>
            <a:r>
              <a:rPr lang="th-TH" sz="3600" dirty="0"/>
              <a:t>และข</a:t>
            </a:r>
            <a:r>
              <a:rPr lang="en-US" sz="3600" dirty="0"/>
              <a:t></a:t>
            </a:r>
            <a:r>
              <a:rPr lang="th-TH" sz="3600" dirty="0"/>
              <a:t>อมูลที่ไหลเข</a:t>
            </a:r>
            <a:r>
              <a:rPr lang="en-US" sz="3600" dirty="0"/>
              <a:t></a:t>
            </a:r>
            <a:r>
              <a:rPr lang="th-TH" sz="3600" dirty="0"/>
              <a:t>าออก</a:t>
            </a:r>
            <a:r>
              <a:rPr lang="en-US" sz="3600" dirty="0"/>
              <a:t> Process</a:t>
            </a:r>
          </a:p>
          <a:p>
            <a:pPr lvl="1">
              <a:lnSpc>
                <a:spcPct val="80000"/>
              </a:lnSpc>
            </a:pPr>
            <a:r>
              <a:rPr lang="th-TH" sz="3600" dirty="0"/>
              <a:t>เขียน</a:t>
            </a:r>
            <a:r>
              <a:rPr lang="en-US" sz="3600" dirty="0"/>
              <a:t> DFD </a:t>
            </a:r>
            <a:r>
              <a:rPr lang="th-TH" sz="3600" dirty="0"/>
              <a:t>อื่น ๆ ที่เป</a:t>
            </a:r>
            <a:r>
              <a:rPr lang="en-US" sz="3600" dirty="0"/>
              <a:t></a:t>
            </a:r>
            <a:r>
              <a:rPr lang="th-TH" sz="3600" dirty="0"/>
              <a:t>นไปได</a:t>
            </a:r>
            <a:r>
              <a:rPr lang="en-US" sz="3600" dirty="0"/>
              <a:t></a:t>
            </a:r>
            <a:r>
              <a:rPr lang="th-TH" sz="3600" dirty="0"/>
              <a:t>จนกระทั่งได</a:t>
            </a:r>
            <a:r>
              <a:rPr lang="en-US" sz="3600" dirty="0"/>
              <a:t> DFD </a:t>
            </a:r>
            <a:r>
              <a:rPr lang="th-TH" sz="3600" dirty="0"/>
              <a:t>ที่ถูกที่สุดถ</a:t>
            </a:r>
            <a:r>
              <a:rPr lang="en-US" sz="3600" dirty="0"/>
              <a:t></a:t>
            </a:r>
            <a:r>
              <a:rPr lang="th-TH" sz="3600" dirty="0"/>
              <a:t>ามีส</a:t>
            </a:r>
            <a:r>
              <a:rPr lang="en-US" sz="3600" dirty="0"/>
              <a:t></a:t>
            </a:r>
            <a:r>
              <a:rPr lang="th-TH" sz="3600" dirty="0"/>
              <a:t>วนใดที่รู</a:t>
            </a:r>
            <a:r>
              <a:rPr lang="en-US" sz="3600" dirty="0"/>
              <a:t></a:t>
            </a:r>
            <a:r>
              <a:rPr lang="th-TH" sz="3600" dirty="0"/>
              <a:t>สึกว</a:t>
            </a:r>
            <a:r>
              <a:rPr lang="en-US" sz="3600" dirty="0"/>
              <a:t></a:t>
            </a:r>
            <a:r>
              <a:rPr lang="th-TH" sz="3600" dirty="0"/>
              <a:t>าไม</a:t>
            </a:r>
            <a:r>
              <a:rPr lang="en-US" sz="3600" dirty="0"/>
              <a:t></a:t>
            </a:r>
            <a:r>
              <a:rPr lang="th-TH" sz="3600" dirty="0"/>
              <a:t>ง</a:t>
            </a:r>
            <a:r>
              <a:rPr lang="en-US" sz="3600" dirty="0"/>
              <a:t></a:t>
            </a:r>
            <a:r>
              <a:rPr lang="th-TH" sz="3600" dirty="0"/>
              <a:t>ายนักก็ให</a:t>
            </a:r>
            <a:r>
              <a:rPr lang="en-US" sz="3600" dirty="0"/>
              <a:t></a:t>
            </a:r>
            <a:r>
              <a:rPr lang="th-TH" sz="3600" dirty="0"/>
              <a:t>พยายามเขียนใหม</a:t>
            </a:r>
            <a:r>
              <a:rPr lang="en-US" sz="3600" dirty="0"/>
              <a:t></a:t>
            </a:r>
            <a:r>
              <a:rPr lang="th-TH" sz="3600" dirty="0"/>
              <a:t>อีกครั้งหนึ่งแต</a:t>
            </a:r>
            <a:r>
              <a:rPr lang="en-US" sz="3600" dirty="0"/>
              <a:t></a:t>
            </a:r>
            <a:r>
              <a:rPr lang="th-TH" sz="3600" dirty="0"/>
              <a:t>ไม</a:t>
            </a:r>
            <a:r>
              <a:rPr lang="en-US" sz="3600" dirty="0"/>
              <a:t></a:t>
            </a:r>
            <a:r>
              <a:rPr lang="th-TH" sz="3600" dirty="0"/>
              <a:t>ควรเสียเวลาจนกระทั่งได</a:t>
            </a:r>
            <a:r>
              <a:rPr lang="en-US" sz="3600" dirty="0"/>
              <a:t> DFD </a:t>
            </a:r>
            <a:r>
              <a:rPr lang="th-TH" sz="3600" dirty="0"/>
              <a:t>ที่สมบูรณ</a:t>
            </a:r>
            <a:r>
              <a:rPr lang="en-US" sz="3600" dirty="0"/>
              <a:t></a:t>
            </a:r>
            <a:r>
              <a:rPr lang="th-TH" sz="3600" dirty="0"/>
              <a:t>แบบ เลือก</a:t>
            </a:r>
            <a:r>
              <a:rPr lang="en-US" sz="3600" dirty="0"/>
              <a:t> DFD </a:t>
            </a:r>
            <a:r>
              <a:rPr lang="th-TH" sz="3600" dirty="0"/>
              <a:t>ที่ดีที่สุดในสายตาเรา</a:t>
            </a:r>
            <a:endParaRPr lang="en-US" sz="3600" dirty="0"/>
          </a:p>
          <a:p>
            <a:pPr>
              <a:lnSpc>
                <a:spcPct val="80000"/>
              </a:lnSpc>
            </a:pPr>
            <a:endParaRPr lang="en-US" dirty="0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71538"/>
            <a:ext cx="6870700" cy="1600200"/>
          </a:xfrm>
        </p:spPr>
        <p:txBody>
          <a:bodyPr/>
          <a:lstStyle/>
          <a:p>
            <a:r>
              <a:rPr lang="th-TH" b="1"/>
              <a:t>ตัวอย่างวิธีการสร</a:t>
            </a:r>
            <a:r>
              <a:rPr lang="en-US" b="1"/>
              <a:t></a:t>
            </a:r>
            <a:r>
              <a:rPr lang="th-TH" b="1"/>
              <a:t>าง</a:t>
            </a:r>
            <a:r>
              <a:rPr lang="en-US" b="1"/>
              <a:t> DFD</a:t>
            </a:r>
            <a:endParaRPr lang="th-TH" b="1"/>
          </a:p>
        </p:txBody>
      </p:sp>
      <p:pic>
        <p:nvPicPr>
          <p:cNvPr id="43016" name="Picture 8" descr="http://www.thaiall.com/dfd/dfd_sale_p1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44" y="2285992"/>
            <a:ext cx="9122371" cy="4214842"/>
          </a:xfrm>
          <a:prstGeom prst="rect">
            <a:avLst/>
          </a:prstGeom>
          <a:noFill/>
        </p:spPr>
      </p:pic>
      <p:pic>
        <p:nvPicPr>
          <p:cNvPr id="10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836613"/>
            <a:ext cx="7696200" cy="5010150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th-TH" sz="3200" b="1" dirty="0"/>
              <a:t>พยายามหาว</a:t>
            </a:r>
            <a:r>
              <a:rPr lang="en-US" sz="3200" b="1" dirty="0"/>
              <a:t></a:t>
            </a:r>
            <a:r>
              <a:rPr lang="th-TH" sz="3200" b="1" dirty="0"/>
              <a:t>ามีข</a:t>
            </a:r>
            <a:r>
              <a:rPr lang="en-US" sz="3200" b="1" dirty="0"/>
              <a:t></a:t>
            </a:r>
            <a:r>
              <a:rPr lang="th-TH" sz="3200" b="1" dirty="0"/>
              <a:t>อผิดพลาดอะไรหรือไม</a:t>
            </a:r>
            <a:r>
              <a:rPr lang="en-US" sz="3200" b="1" dirty="0"/>
              <a:t></a:t>
            </a:r>
            <a:r>
              <a:rPr lang="th-TH" sz="3200" b="1" dirty="0"/>
              <a:t>ซึ่งรายละเอียด</a:t>
            </a:r>
            <a:br>
              <a:rPr lang="th-TH" sz="3200" b="1" dirty="0"/>
            </a:br>
            <a:r>
              <a:rPr lang="th-TH" sz="3200" b="1" dirty="0"/>
              <a:t>ในหัวข</a:t>
            </a:r>
            <a:r>
              <a:rPr lang="en-US" sz="3200" b="1" dirty="0"/>
              <a:t></a:t>
            </a:r>
            <a:r>
              <a:rPr lang="th-TH" sz="3200" b="1" dirty="0"/>
              <a:t>อผิดพลาดใน</a:t>
            </a:r>
            <a:r>
              <a:rPr lang="en-US" sz="3200" b="1" dirty="0"/>
              <a:t> DFD</a:t>
            </a:r>
          </a:p>
          <a:p>
            <a:pPr lvl="1">
              <a:lnSpc>
                <a:spcPct val="80000"/>
              </a:lnSpc>
            </a:pPr>
            <a:r>
              <a:rPr lang="th-TH" sz="3200" b="1" dirty="0"/>
              <a:t>เขียนแผนภาพแต</a:t>
            </a:r>
            <a:r>
              <a:rPr lang="en-US" sz="3200" b="1" dirty="0"/>
              <a:t></a:t>
            </a:r>
            <a:r>
              <a:rPr lang="th-TH" sz="3200" b="1" dirty="0"/>
              <a:t>ละภาพอย</a:t>
            </a:r>
            <a:r>
              <a:rPr lang="en-US" sz="3200" b="1" dirty="0"/>
              <a:t></a:t>
            </a:r>
            <a:r>
              <a:rPr lang="th-TH" sz="3200" b="1" dirty="0"/>
              <a:t>างดี ซึ่ง</a:t>
            </a:r>
            <a:r>
              <a:rPr lang="en-US" sz="3200" b="1" dirty="0"/>
              <a:t> DFD </a:t>
            </a:r>
            <a:r>
              <a:rPr lang="th-TH" sz="3200" b="1" dirty="0"/>
              <a:t>ฉบับนี้จะใช</a:t>
            </a:r>
            <a:r>
              <a:rPr lang="en-US" sz="3200" b="1" dirty="0"/>
              <a:t></a:t>
            </a:r>
            <a:r>
              <a:rPr lang="th-TH" sz="3200" b="1" dirty="0"/>
              <a:t>ต</a:t>
            </a:r>
            <a:r>
              <a:rPr lang="en-US" sz="3200" b="1" dirty="0"/>
              <a:t></a:t>
            </a:r>
            <a:r>
              <a:rPr lang="th-TH" sz="3200" b="1" dirty="0"/>
              <a:t>อไปในการออกแบบและใช</a:t>
            </a:r>
            <a:r>
              <a:rPr lang="en-US" sz="3200" b="1" dirty="0"/>
              <a:t></a:t>
            </a:r>
            <a:r>
              <a:rPr lang="th-TH" sz="3200" b="1" dirty="0"/>
              <a:t>ด</a:t>
            </a:r>
            <a:r>
              <a:rPr lang="en-US" sz="3200" b="1" dirty="0"/>
              <a:t></a:t>
            </a:r>
            <a:r>
              <a:rPr lang="th-TH" sz="3200" b="1" dirty="0"/>
              <a:t>วยกันกับบุคคลอื่นที่เกี่ยวข</a:t>
            </a:r>
            <a:r>
              <a:rPr lang="en-US" sz="3200" b="1" dirty="0"/>
              <a:t></a:t>
            </a:r>
            <a:r>
              <a:rPr lang="th-TH" sz="3200" b="1" dirty="0"/>
              <a:t>องกับโครงการด</a:t>
            </a:r>
            <a:r>
              <a:rPr lang="en-US" sz="3200" b="1" dirty="0"/>
              <a:t></a:t>
            </a:r>
            <a:r>
              <a:rPr lang="th-TH" sz="3200" b="1" dirty="0"/>
              <a:t>วย</a:t>
            </a:r>
          </a:p>
          <a:p>
            <a:pPr>
              <a:lnSpc>
                <a:spcPct val="80000"/>
              </a:lnSpc>
            </a:pPr>
            <a:r>
              <a:rPr lang="th-TH" sz="3600" b="1" dirty="0"/>
              <a:t>นําแผนภาพทั้งหมดที่เขียนได</a:t>
            </a:r>
            <a:r>
              <a:rPr lang="en-US" sz="3600" b="1" dirty="0"/>
              <a:t></a:t>
            </a:r>
            <a:r>
              <a:rPr lang="th-TH" sz="3600" b="1" dirty="0"/>
              <a:t>แล</a:t>
            </a:r>
            <a:r>
              <a:rPr lang="en-US" sz="3600" b="1" dirty="0"/>
              <a:t></a:t>
            </a:r>
            <a:r>
              <a:rPr lang="th-TH" sz="3600" b="1" dirty="0"/>
              <a:t>วมาเรียงลําดับ ทําสําเนาและพร</a:t>
            </a:r>
            <a:r>
              <a:rPr lang="en-US" sz="3600" b="1" dirty="0"/>
              <a:t></a:t>
            </a:r>
            <a:r>
              <a:rPr lang="th-TH" sz="3600" b="1" dirty="0"/>
              <a:t>อมที่จะนําไปตรวจสอบข</a:t>
            </a:r>
            <a:r>
              <a:rPr lang="en-US" sz="3600" b="1" dirty="0"/>
              <a:t></a:t>
            </a:r>
            <a:r>
              <a:rPr lang="th-TH" sz="3600" b="1" dirty="0"/>
              <a:t>อผิดพลาดกับผู</a:t>
            </a:r>
            <a:r>
              <a:rPr lang="en-US" sz="3600" b="1" dirty="0"/>
              <a:t></a:t>
            </a:r>
            <a:r>
              <a:rPr lang="th-TH" sz="3600" b="1" dirty="0"/>
              <a:t>ร</a:t>
            </a:r>
            <a:r>
              <a:rPr lang="en-US" sz="3600" b="1" dirty="0"/>
              <a:t></a:t>
            </a:r>
            <a:r>
              <a:rPr lang="th-TH" sz="3600" b="1" dirty="0"/>
              <a:t>วมงาน ถ</a:t>
            </a:r>
            <a:r>
              <a:rPr lang="en-US" sz="3600" b="1" dirty="0"/>
              <a:t></a:t>
            </a:r>
            <a:r>
              <a:rPr lang="th-TH" sz="3600" b="1" dirty="0"/>
              <a:t>ามีแผนภาพใดที่มีจุดอ</a:t>
            </a:r>
            <a:r>
              <a:rPr lang="en-US" sz="3600" b="1" dirty="0"/>
              <a:t></a:t>
            </a:r>
            <a:r>
              <a:rPr lang="th-TH" sz="3600" b="1" dirty="0"/>
              <a:t>อนให</a:t>
            </a:r>
            <a:r>
              <a:rPr lang="en-US" sz="3600" b="1" dirty="0"/>
              <a:t></a:t>
            </a:r>
            <a:r>
              <a:rPr lang="th-TH" sz="3600" b="1" dirty="0"/>
              <a:t>กลับไปเริ่มที่ขั้นตอนที่</a:t>
            </a:r>
            <a:r>
              <a:rPr lang="en-US" sz="3600" b="1" dirty="0"/>
              <a:t> 3 </a:t>
            </a:r>
            <a:r>
              <a:rPr lang="th-TH" sz="3600" b="1" dirty="0"/>
              <a:t>อีกครั้งหนึ่ง</a:t>
            </a:r>
            <a:endParaRPr lang="en-US" sz="3600" b="1" dirty="0"/>
          </a:p>
          <a:p>
            <a:pPr>
              <a:lnSpc>
                <a:spcPct val="80000"/>
              </a:lnSpc>
            </a:pPr>
            <a:r>
              <a:rPr lang="th-TH" sz="3600" b="1" dirty="0"/>
              <a:t>นํา</a:t>
            </a:r>
            <a:r>
              <a:rPr lang="en-US" sz="3600" b="1" dirty="0"/>
              <a:t> DFD </a:t>
            </a:r>
            <a:r>
              <a:rPr lang="th-TH" sz="3600" b="1" dirty="0"/>
              <a:t>ที่ได</a:t>
            </a:r>
            <a:r>
              <a:rPr lang="en-US" sz="3600" b="1" dirty="0"/>
              <a:t></a:t>
            </a:r>
            <a:r>
              <a:rPr lang="th-TH" sz="3600" b="1" dirty="0"/>
              <a:t>ไปตรวจสอบข</a:t>
            </a:r>
            <a:r>
              <a:rPr lang="en-US" sz="3600" b="1" dirty="0"/>
              <a:t></a:t>
            </a:r>
            <a:r>
              <a:rPr lang="th-TH" sz="3600" b="1" dirty="0"/>
              <a:t>อผิดพลาดกับผู</a:t>
            </a:r>
            <a:r>
              <a:rPr lang="en-US" sz="3600" b="1" dirty="0"/>
              <a:t></a:t>
            </a:r>
            <a:r>
              <a:rPr lang="th-TH" sz="3600" b="1" dirty="0"/>
              <a:t>ใช</a:t>
            </a:r>
            <a:r>
              <a:rPr lang="en-US" sz="3600" b="1" dirty="0"/>
              <a:t></a:t>
            </a:r>
            <a:r>
              <a:rPr lang="th-TH" sz="3600" b="1" dirty="0"/>
              <a:t>ระบบเพื่อหาว</a:t>
            </a:r>
            <a:r>
              <a:rPr lang="en-US" sz="3600" b="1" dirty="0"/>
              <a:t></a:t>
            </a:r>
            <a:r>
              <a:rPr lang="th-TH" sz="3600" b="1" dirty="0"/>
              <a:t>ามีแผนภาพใดไม</a:t>
            </a:r>
            <a:r>
              <a:rPr lang="en-US" sz="3600" b="1" dirty="0"/>
              <a:t></a:t>
            </a:r>
            <a:r>
              <a:rPr lang="th-TH" sz="3600" b="1" dirty="0"/>
              <a:t>ถูกต</a:t>
            </a:r>
            <a:r>
              <a:rPr lang="en-US" sz="3600" b="1" dirty="0"/>
              <a:t></a:t>
            </a:r>
            <a:r>
              <a:rPr lang="th-TH" sz="3600" b="1" dirty="0" smtClean="0"/>
              <a:t>อง</a:t>
            </a:r>
            <a:endParaRPr lang="en-US" sz="3600" b="1" dirty="0"/>
          </a:p>
        </p:txBody>
      </p:sp>
      <p:pic>
        <p:nvPicPr>
          <p:cNvPr id="7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แบบฝึกหัดในชั้นเรียน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ให้ค้นหาตัวอย่าง </a:t>
            </a:r>
            <a:r>
              <a:rPr lang="en-US" dirty="0" smtClean="0"/>
              <a:t>DFD </a:t>
            </a:r>
            <a:r>
              <a:rPr lang="th-TH" dirty="0" smtClean="0"/>
              <a:t>จากอินเตอร์เน็ต</a:t>
            </a:r>
          </a:p>
          <a:p>
            <a:r>
              <a:rPr lang="th-TH" dirty="0" smtClean="0"/>
              <a:t>ให้ออกแบบ </a:t>
            </a:r>
            <a:r>
              <a:rPr lang="en-US" dirty="0" smtClean="0"/>
              <a:t>DFD </a:t>
            </a:r>
            <a:r>
              <a:rPr lang="th-TH" dirty="0" smtClean="0"/>
              <a:t>ระบบร้านอาหาร</a:t>
            </a:r>
            <a:endParaRPr lang="th-TH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B0888-09EF-459E-B7E1-2710F1896FB6}" type="slidenum">
              <a:rPr lang="en-US" smtClean="0"/>
              <a:pPr>
                <a:defRPr/>
              </a:pPr>
              <a:t>22</a:t>
            </a:fld>
            <a:endParaRPr lang="th-TH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73100"/>
            <a:ext cx="6870700" cy="1600200"/>
          </a:xfrm>
        </p:spPr>
        <p:txBody>
          <a:bodyPr/>
          <a:lstStyle/>
          <a:p>
            <a:r>
              <a:rPr lang="th-TH" sz="5400" b="1"/>
              <a:t>แผนภาพกระแสข</a:t>
            </a:r>
            <a:r>
              <a:rPr lang="en-US" sz="5400" b="1"/>
              <a:t></a:t>
            </a:r>
            <a:r>
              <a:rPr lang="th-TH" sz="5400" b="1"/>
              <a:t>อมูล</a:t>
            </a:r>
            <a:r>
              <a:rPr lang="en-US" sz="5400" b="1"/>
              <a:t> </a:t>
            </a:r>
            <a:br>
              <a:rPr lang="en-US" sz="5400" b="1"/>
            </a:br>
            <a:r>
              <a:rPr lang="en-US" sz="5400" b="1"/>
              <a:t>(Data Flow Diagram : DFD)</a:t>
            </a:r>
            <a:endParaRPr lang="th-TH" sz="54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349500"/>
            <a:ext cx="7696200" cy="4508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/>
              <a:t>Data Flow Diagram : DFD </a:t>
            </a:r>
            <a:r>
              <a:rPr lang="th-TH" sz="3200" dirty="0"/>
              <a:t>คือแผนภาพกระแสข</a:t>
            </a:r>
            <a:r>
              <a:rPr lang="en-US" sz="3200" dirty="0"/>
              <a:t></a:t>
            </a:r>
            <a:r>
              <a:rPr lang="th-TH" sz="3200" dirty="0"/>
              <a:t>อมูลที่มีการ</a:t>
            </a:r>
            <a:br>
              <a:rPr lang="th-TH" sz="3200" dirty="0"/>
            </a:br>
            <a:r>
              <a:rPr lang="th-TH" sz="3200" dirty="0"/>
              <a:t>วิเคราะห</a:t>
            </a:r>
            <a:r>
              <a:rPr lang="en-US" sz="3200" dirty="0"/>
              <a:t></a:t>
            </a:r>
            <a:r>
              <a:rPr lang="th-TH" sz="3200" dirty="0"/>
              <a:t>ออกแบบในเชิงโครงสร</a:t>
            </a:r>
            <a:r>
              <a:rPr lang="en-US" sz="3200" dirty="0"/>
              <a:t></a:t>
            </a:r>
            <a:r>
              <a:rPr lang="th-TH" sz="3200" dirty="0"/>
              <a:t>างมีการเริ่มใช</a:t>
            </a:r>
            <a:r>
              <a:rPr lang="en-US" sz="3200" dirty="0"/>
              <a:t></a:t>
            </a:r>
            <a:r>
              <a:rPr lang="th-TH" sz="3200" dirty="0"/>
              <a:t>กันมานานตั้งแต</a:t>
            </a:r>
            <a:r>
              <a:rPr lang="en-US" sz="3200" dirty="0"/>
              <a:t></a:t>
            </a:r>
            <a:r>
              <a:rPr lang="th-TH" sz="3200" dirty="0"/>
              <a:t>ยุคที่เริ่มใช</a:t>
            </a:r>
            <a:r>
              <a:rPr lang="en-US" sz="3200" dirty="0"/>
              <a:t></a:t>
            </a:r>
            <a:r>
              <a:rPr lang="th-TH" sz="3200" dirty="0"/>
              <a:t>ภาษาระดับสูง เช</a:t>
            </a:r>
            <a:r>
              <a:rPr lang="en-US" sz="3200" dirty="0"/>
              <a:t></a:t>
            </a:r>
            <a:r>
              <a:rPr lang="th-TH" sz="3200" dirty="0"/>
              <a:t>น ภาษาโคบอล โดยแผนภาพกระแส</a:t>
            </a:r>
            <a:br>
              <a:rPr lang="th-TH" sz="3200" dirty="0"/>
            </a:br>
            <a:r>
              <a:rPr lang="th-TH" sz="3200" dirty="0"/>
              <a:t>ข</a:t>
            </a:r>
            <a:r>
              <a:rPr lang="en-US" sz="3200" dirty="0"/>
              <a:t></a:t>
            </a:r>
            <a:r>
              <a:rPr lang="th-TH" sz="3200" dirty="0"/>
              <a:t>อมูลนี้เป</a:t>
            </a:r>
            <a:r>
              <a:rPr lang="en-US" sz="3200" dirty="0"/>
              <a:t></a:t>
            </a:r>
            <a:r>
              <a:rPr lang="th-TH" sz="3200" dirty="0"/>
              <a:t>นเครื่องมือในการพัฒนาระบบงาน แสดงความสัมพันธ</a:t>
            </a:r>
            <a:r>
              <a:rPr lang="en-US" sz="3200" dirty="0"/>
              <a:t></a:t>
            </a:r>
            <a:r>
              <a:rPr lang="th-TH" sz="3200" dirty="0"/>
              <a:t>ระหว</a:t>
            </a:r>
            <a:r>
              <a:rPr lang="en-US" sz="3200" dirty="0"/>
              <a:t></a:t>
            </a:r>
            <a:r>
              <a:rPr lang="th-TH" sz="3200" dirty="0"/>
              <a:t>างโปรเซสกับข</a:t>
            </a:r>
            <a:r>
              <a:rPr lang="en-US" sz="3200" dirty="0"/>
              <a:t></a:t>
            </a:r>
            <a:r>
              <a:rPr lang="th-TH" sz="3200" dirty="0"/>
              <a:t>อมูลที่เกี่ยวข</a:t>
            </a:r>
            <a:r>
              <a:rPr lang="en-US" sz="3200" dirty="0"/>
              <a:t></a:t>
            </a:r>
            <a:r>
              <a:rPr lang="th-TH" sz="3200" dirty="0"/>
              <a:t>องโดยข</a:t>
            </a:r>
            <a:r>
              <a:rPr lang="en-US" sz="3200" dirty="0"/>
              <a:t></a:t>
            </a:r>
            <a:r>
              <a:rPr lang="th-TH" sz="3200" dirty="0"/>
              <a:t>อมูลในแผนภาพทําให</a:t>
            </a:r>
            <a:r>
              <a:rPr lang="en-US" sz="3200" dirty="0"/>
              <a:t></a:t>
            </a:r>
            <a:r>
              <a:rPr lang="th-TH" sz="3200" dirty="0"/>
              <a:t>ทราบถึง</a:t>
            </a:r>
            <a:endParaRPr lang="en-US" sz="3200" dirty="0"/>
          </a:p>
          <a:p>
            <a:pPr lvl="4">
              <a:lnSpc>
                <a:spcPct val="80000"/>
              </a:lnSpc>
            </a:pPr>
            <a:r>
              <a:rPr lang="th-TH" sz="3200" dirty="0"/>
              <a:t>ข</a:t>
            </a:r>
            <a:r>
              <a:rPr lang="en-US" sz="3200" dirty="0"/>
              <a:t></a:t>
            </a:r>
            <a:r>
              <a:rPr lang="th-TH" sz="3200" dirty="0"/>
              <a:t>อมูลมาจากไหน</a:t>
            </a:r>
            <a:endParaRPr lang="en-US" sz="3200" dirty="0"/>
          </a:p>
          <a:p>
            <a:pPr lvl="4">
              <a:lnSpc>
                <a:spcPct val="80000"/>
              </a:lnSpc>
            </a:pPr>
            <a:r>
              <a:rPr lang="th-TH" sz="3200" dirty="0"/>
              <a:t>ข</a:t>
            </a:r>
            <a:r>
              <a:rPr lang="en-US" sz="3200" dirty="0"/>
              <a:t></a:t>
            </a:r>
            <a:r>
              <a:rPr lang="th-TH" sz="3200" dirty="0"/>
              <a:t>อมูลไปที่ไหน</a:t>
            </a:r>
            <a:endParaRPr lang="en-US" sz="3200" dirty="0"/>
          </a:p>
          <a:p>
            <a:pPr lvl="4">
              <a:lnSpc>
                <a:spcPct val="80000"/>
              </a:lnSpc>
            </a:pPr>
            <a:r>
              <a:rPr lang="th-TH" sz="3200" dirty="0"/>
              <a:t>ข</a:t>
            </a:r>
            <a:r>
              <a:rPr lang="en-US" sz="3200" dirty="0"/>
              <a:t></a:t>
            </a:r>
            <a:r>
              <a:rPr lang="th-TH" sz="3200" dirty="0"/>
              <a:t>อมูลเก็บที่ใด</a:t>
            </a:r>
            <a:endParaRPr lang="en-US" sz="3200" dirty="0"/>
          </a:p>
          <a:p>
            <a:pPr lvl="4">
              <a:lnSpc>
                <a:spcPct val="80000"/>
              </a:lnSpc>
            </a:pPr>
            <a:r>
              <a:rPr lang="th-TH" sz="3200" dirty="0"/>
              <a:t>เกิดเหตุการณ</a:t>
            </a:r>
            <a:r>
              <a:rPr lang="en-US" sz="3200" dirty="0"/>
              <a:t></a:t>
            </a:r>
            <a:r>
              <a:rPr lang="th-TH" sz="3200" dirty="0"/>
              <a:t>ใดกับข</a:t>
            </a:r>
            <a:r>
              <a:rPr lang="en-US" sz="3200" dirty="0"/>
              <a:t></a:t>
            </a:r>
            <a:r>
              <a:rPr lang="th-TH" sz="3200" dirty="0"/>
              <a:t>อมูลในระหว</a:t>
            </a:r>
            <a:r>
              <a:rPr lang="en-US" sz="3200" dirty="0"/>
              <a:t></a:t>
            </a:r>
            <a:r>
              <a:rPr lang="th-TH" sz="3200" dirty="0"/>
              <a:t>างทาง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21"/>
            <a:ext cx="6870700" cy="1600200"/>
          </a:xfrm>
        </p:spPr>
        <p:txBody>
          <a:bodyPr/>
          <a:lstStyle/>
          <a:p>
            <a:r>
              <a:rPr lang="th-TH" dirty="0"/>
              <a:t>ขั้นตอนการวิเคราะห์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09834"/>
            <a:ext cx="8351837" cy="411956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600" dirty="0"/>
              <a:t>เพื่อสร</a:t>
            </a:r>
            <a:r>
              <a:rPr lang="en-US" sz="3600" dirty="0"/>
              <a:t></a:t>
            </a:r>
            <a:r>
              <a:rPr lang="th-TH" sz="3600" dirty="0"/>
              <a:t>างแผนภาพกระแสข</a:t>
            </a:r>
            <a:r>
              <a:rPr lang="en-US" sz="3600" dirty="0"/>
              <a:t></a:t>
            </a:r>
            <a:r>
              <a:rPr lang="th-TH" sz="3600" dirty="0"/>
              <a:t>อมูลเริ่มจาก</a:t>
            </a:r>
            <a:endParaRPr lang="en-US" sz="3600" dirty="0"/>
          </a:p>
          <a:p>
            <a:pPr lvl="1">
              <a:lnSpc>
                <a:spcPct val="80000"/>
              </a:lnSpc>
            </a:pPr>
            <a:r>
              <a:rPr lang="th-TH" sz="3600" dirty="0"/>
              <a:t>ศึกษารูปแบบการทํางานในลักษณะ</a:t>
            </a:r>
            <a:r>
              <a:rPr lang="en-US" sz="3600" dirty="0"/>
              <a:t> Physical </a:t>
            </a:r>
            <a:r>
              <a:rPr lang="th-TH" sz="3600" dirty="0"/>
              <a:t>ของระบบงานเดิม</a:t>
            </a:r>
            <a:endParaRPr lang="en-US" sz="3600" dirty="0"/>
          </a:p>
          <a:p>
            <a:pPr lvl="1">
              <a:lnSpc>
                <a:spcPct val="80000"/>
              </a:lnSpc>
            </a:pPr>
            <a:r>
              <a:rPr lang="th-TH" sz="3600" dirty="0"/>
              <a:t>ดําเนินการวิเคราะห</a:t>
            </a:r>
            <a:r>
              <a:rPr lang="en-US" sz="3600" dirty="0"/>
              <a:t></a:t>
            </a:r>
            <a:r>
              <a:rPr lang="th-TH" sz="3600" dirty="0"/>
              <a:t>เพื่อได</a:t>
            </a:r>
            <a:r>
              <a:rPr lang="en-US" sz="3600" dirty="0"/>
              <a:t></a:t>
            </a:r>
            <a:r>
              <a:rPr lang="th-TH" sz="3600" dirty="0"/>
              <a:t>แบบจําลอง</a:t>
            </a:r>
            <a:r>
              <a:rPr lang="en-US" sz="3600" dirty="0"/>
              <a:t> Logical </a:t>
            </a:r>
            <a:r>
              <a:rPr lang="th-TH" sz="3600" dirty="0"/>
              <a:t>ของระบบงานเดิม</a:t>
            </a:r>
            <a:endParaRPr lang="en-US" sz="3600" dirty="0"/>
          </a:p>
          <a:p>
            <a:pPr lvl="1">
              <a:lnSpc>
                <a:spcPct val="80000"/>
              </a:lnSpc>
            </a:pPr>
            <a:r>
              <a:rPr lang="th-TH" sz="3600" dirty="0"/>
              <a:t>เพิ่มเติมการทํางานใหม</a:t>
            </a:r>
            <a:r>
              <a:rPr lang="en-US" sz="3600" dirty="0"/>
              <a:t> </a:t>
            </a:r>
            <a:r>
              <a:rPr lang="th-TH" sz="3600" dirty="0"/>
              <a:t>หรือปรับปรุงสิ่งที่ต</a:t>
            </a:r>
            <a:r>
              <a:rPr lang="en-US" sz="3600" dirty="0"/>
              <a:t></a:t>
            </a:r>
            <a:r>
              <a:rPr lang="th-TH" sz="3600" dirty="0"/>
              <a:t>องการในแบบจําลอง</a:t>
            </a:r>
            <a:r>
              <a:rPr lang="en-US" sz="3600" dirty="0"/>
              <a:t> Logical</a:t>
            </a:r>
          </a:p>
          <a:p>
            <a:pPr lvl="1">
              <a:lnSpc>
                <a:spcPct val="80000"/>
              </a:lnSpc>
            </a:pPr>
            <a:r>
              <a:rPr lang="th-TH" sz="3600" dirty="0"/>
              <a:t>พัฒนาระบบงานใหม</a:t>
            </a:r>
            <a:r>
              <a:rPr lang="en-US" sz="3600" dirty="0"/>
              <a:t></a:t>
            </a:r>
            <a:r>
              <a:rPr lang="th-TH" sz="3600" dirty="0"/>
              <a:t>ในรูปแบบของ</a:t>
            </a:r>
            <a:r>
              <a:rPr lang="en-US" sz="3600" dirty="0"/>
              <a:t> Physical</a:t>
            </a:r>
            <a:endParaRPr lang="th-TH" sz="3600" dirty="0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81082"/>
            <a:ext cx="6870700" cy="1600200"/>
          </a:xfrm>
        </p:spPr>
        <p:txBody>
          <a:bodyPr/>
          <a:lstStyle/>
          <a:p>
            <a:r>
              <a:rPr lang="th-TH" sz="4800" b="1"/>
              <a:t>วัตถุประสงค</a:t>
            </a:r>
            <a:r>
              <a:rPr lang="en-US" sz="4800" b="1"/>
              <a:t></a:t>
            </a:r>
            <a:r>
              <a:rPr lang="th-TH" sz="4800" b="1"/>
              <a:t>ของแผนภาพกระแสข</a:t>
            </a:r>
            <a:r>
              <a:rPr lang="en-US" sz="4800" b="1"/>
              <a:t></a:t>
            </a:r>
            <a:r>
              <a:rPr lang="th-TH" sz="4800" b="1"/>
              <a:t>อมูล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57482"/>
            <a:ext cx="7696200" cy="3657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3200" dirty="0"/>
              <a:t>วัตถุประสงค</a:t>
            </a:r>
            <a:r>
              <a:rPr lang="en-US" sz="3200" dirty="0"/>
              <a:t></a:t>
            </a:r>
            <a:r>
              <a:rPr lang="th-TH" sz="3200" dirty="0"/>
              <a:t>ของแผนภาพกระแสข</a:t>
            </a:r>
            <a:r>
              <a:rPr lang="en-US" sz="3200" dirty="0"/>
              <a:t></a:t>
            </a:r>
            <a:r>
              <a:rPr lang="th-TH" sz="3200" dirty="0"/>
              <a:t>อมูลเพื่อ</a:t>
            </a:r>
            <a:endParaRPr lang="en-US" sz="3200" dirty="0"/>
          </a:p>
          <a:p>
            <a:pPr lvl="1">
              <a:lnSpc>
                <a:spcPct val="80000"/>
              </a:lnSpc>
            </a:pPr>
            <a:r>
              <a:rPr lang="th-TH" sz="3200" dirty="0"/>
              <a:t>เป</a:t>
            </a:r>
            <a:r>
              <a:rPr lang="en-US" sz="3200" dirty="0"/>
              <a:t></a:t>
            </a:r>
            <a:r>
              <a:rPr lang="th-TH" sz="3200" dirty="0"/>
              <a:t>นแผนภาพที่สรุปรวมข</a:t>
            </a:r>
            <a:r>
              <a:rPr lang="en-US" sz="3200" dirty="0"/>
              <a:t></a:t>
            </a:r>
            <a:r>
              <a:rPr lang="th-TH" sz="3200" dirty="0"/>
              <a:t>อมูลทั้งหมดที่ได</a:t>
            </a:r>
            <a:r>
              <a:rPr lang="en-US" sz="3200" dirty="0"/>
              <a:t></a:t>
            </a:r>
            <a:r>
              <a:rPr lang="th-TH" sz="3200" dirty="0"/>
              <a:t>จาการวิเคราะห</a:t>
            </a:r>
            <a:r>
              <a:rPr lang="en-US" sz="3200" dirty="0"/>
              <a:t></a:t>
            </a:r>
            <a:r>
              <a:rPr lang="th-TH" sz="3200" dirty="0"/>
              <a:t>ในลักษณะของรูปแบบที่เป</a:t>
            </a:r>
            <a:r>
              <a:rPr lang="en-US" sz="3200" dirty="0"/>
              <a:t></a:t>
            </a:r>
            <a:r>
              <a:rPr lang="th-TH" sz="3200" dirty="0"/>
              <a:t>นโครงสร</a:t>
            </a:r>
            <a:r>
              <a:rPr lang="en-US" sz="3200" dirty="0"/>
              <a:t></a:t>
            </a:r>
            <a:r>
              <a:rPr lang="th-TH" sz="3200" dirty="0"/>
              <a:t>าง</a:t>
            </a:r>
            <a:endParaRPr lang="en-US" sz="3200" dirty="0"/>
          </a:p>
          <a:p>
            <a:pPr lvl="1">
              <a:lnSpc>
                <a:spcPct val="80000"/>
              </a:lnSpc>
            </a:pPr>
            <a:r>
              <a:rPr lang="th-TH" sz="3200" dirty="0"/>
              <a:t>เป</a:t>
            </a:r>
            <a:r>
              <a:rPr lang="en-US" sz="3200" dirty="0"/>
              <a:t></a:t>
            </a:r>
            <a:r>
              <a:rPr lang="th-TH" sz="3200" dirty="0"/>
              <a:t>นข</a:t>
            </a:r>
            <a:r>
              <a:rPr lang="en-US" sz="3200" dirty="0"/>
              <a:t></a:t>
            </a:r>
            <a:r>
              <a:rPr lang="th-TH" sz="3200" dirty="0"/>
              <a:t>อตกลงร</a:t>
            </a:r>
            <a:r>
              <a:rPr lang="en-US" sz="3200" dirty="0"/>
              <a:t></a:t>
            </a:r>
            <a:r>
              <a:rPr lang="th-TH" sz="3200" dirty="0"/>
              <a:t>วมกันระหว</a:t>
            </a:r>
            <a:r>
              <a:rPr lang="en-US" sz="3200" dirty="0"/>
              <a:t></a:t>
            </a:r>
            <a:r>
              <a:rPr lang="th-TH" sz="3200" dirty="0"/>
              <a:t>างนักวิเคราะห</a:t>
            </a:r>
            <a:r>
              <a:rPr lang="en-US" sz="3200" dirty="0"/>
              <a:t></a:t>
            </a:r>
            <a:r>
              <a:rPr lang="th-TH" sz="3200" dirty="0"/>
              <a:t>ระบบและผู</a:t>
            </a:r>
            <a:r>
              <a:rPr lang="en-US" sz="3200" dirty="0"/>
              <a:t></a:t>
            </a:r>
            <a:r>
              <a:rPr lang="th-TH" sz="3200" dirty="0"/>
              <a:t>ใช</a:t>
            </a:r>
            <a:r>
              <a:rPr lang="en-US" sz="3200" dirty="0"/>
              <a:t></a:t>
            </a:r>
            <a:r>
              <a:rPr lang="th-TH" sz="3200" dirty="0"/>
              <a:t>งาน</a:t>
            </a:r>
            <a:endParaRPr lang="en-US" sz="3200" dirty="0"/>
          </a:p>
          <a:p>
            <a:pPr lvl="1">
              <a:lnSpc>
                <a:spcPct val="80000"/>
              </a:lnSpc>
            </a:pPr>
            <a:r>
              <a:rPr lang="th-TH" sz="3200" dirty="0"/>
              <a:t>เป</a:t>
            </a:r>
            <a:r>
              <a:rPr lang="en-US" sz="3200" dirty="0"/>
              <a:t></a:t>
            </a:r>
            <a:r>
              <a:rPr lang="th-TH" sz="3200" dirty="0"/>
              <a:t>นแผนภาพที่ใช</a:t>
            </a:r>
            <a:r>
              <a:rPr lang="en-US" sz="3200" dirty="0"/>
              <a:t></a:t>
            </a:r>
            <a:r>
              <a:rPr lang="th-TH" sz="3200" dirty="0"/>
              <a:t>พัฒนาต</a:t>
            </a:r>
            <a:r>
              <a:rPr lang="en-US" sz="3200" dirty="0"/>
              <a:t></a:t>
            </a:r>
            <a:r>
              <a:rPr lang="th-TH" sz="3200" dirty="0"/>
              <a:t>อในขั้นตอนการออกแบบระบบ</a:t>
            </a:r>
            <a:endParaRPr lang="en-US" sz="3200" dirty="0"/>
          </a:p>
          <a:p>
            <a:pPr lvl="1">
              <a:lnSpc>
                <a:spcPct val="80000"/>
              </a:lnSpc>
            </a:pPr>
            <a:r>
              <a:rPr lang="th-TH" sz="3200" dirty="0"/>
              <a:t>เป</a:t>
            </a:r>
            <a:r>
              <a:rPr lang="en-US" sz="3200" dirty="0"/>
              <a:t></a:t>
            </a:r>
            <a:r>
              <a:rPr lang="th-TH" sz="3200" dirty="0"/>
              <a:t>นแผนภาพที่ใช</a:t>
            </a:r>
            <a:r>
              <a:rPr lang="en-US" sz="3200" dirty="0"/>
              <a:t></a:t>
            </a:r>
            <a:r>
              <a:rPr lang="th-TH" sz="3200" dirty="0"/>
              <a:t>ในการอ</a:t>
            </a:r>
            <a:r>
              <a:rPr lang="en-US" sz="3200" dirty="0"/>
              <a:t></a:t>
            </a:r>
            <a:r>
              <a:rPr lang="th-TH" sz="3200" dirty="0"/>
              <a:t>างอิง หรือเพื่อใช</a:t>
            </a:r>
            <a:r>
              <a:rPr lang="en-US" sz="3200" dirty="0"/>
              <a:t></a:t>
            </a:r>
            <a:r>
              <a:rPr lang="th-TH" sz="3200" dirty="0"/>
              <a:t>ในการพัฒนาต</a:t>
            </a:r>
            <a:r>
              <a:rPr lang="en-US" sz="3200" dirty="0"/>
              <a:t></a:t>
            </a:r>
            <a:r>
              <a:rPr lang="th-TH" sz="3200" dirty="0"/>
              <a:t>อในอนาคต</a:t>
            </a:r>
            <a:endParaRPr lang="en-US" sz="3200" dirty="0"/>
          </a:p>
          <a:p>
            <a:pPr lvl="1">
              <a:lnSpc>
                <a:spcPct val="80000"/>
              </a:lnSpc>
            </a:pPr>
            <a:r>
              <a:rPr lang="th-TH" sz="3200" dirty="0"/>
              <a:t>ทราบที่มาที่ไปของข</a:t>
            </a:r>
            <a:r>
              <a:rPr lang="en-US" sz="3200" dirty="0"/>
              <a:t></a:t>
            </a:r>
            <a:r>
              <a:rPr lang="th-TH" sz="3200" dirty="0"/>
              <a:t>อมูลที่ไหลไปในกระบวนการต</a:t>
            </a:r>
            <a:r>
              <a:rPr lang="en-US" sz="3200" dirty="0"/>
              <a:t></a:t>
            </a:r>
            <a:r>
              <a:rPr lang="th-TH" sz="3200" dirty="0"/>
              <a:t>าง ๆ</a:t>
            </a:r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FIG8-2"/>
          <p:cNvPicPr>
            <a:picLocks noChangeAspect="1" noChangeArrowheads="1"/>
          </p:cNvPicPr>
          <p:nvPr/>
        </p:nvPicPr>
        <p:blipFill>
          <a:blip r:embed="rId2">
            <a:lum bright="-18000" contrast="36000"/>
          </a:blip>
          <a:srcRect/>
          <a:stretch>
            <a:fillRect/>
          </a:stretch>
        </p:blipFill>
        <p:spPr bwMode="auto">
          <a:xfrm>
            <a:off x="1676400" y="1885950"/>
            <a:ext cx="5867400" cy="4400550"/>
          </a:xfrm>
          <a:prstGeom prst="rect">
            <a:avLst/>
          </a:prstGeom>
          <a:noFill/>
        </p:spPr>
      </p:pic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anchor="b"/>
          <a:lstStyle/>
          <a:p>
            <a:r>
              <a:rPr lang="th-TH"/>
              <a:t>สัญลักษณ์ </a:t>
            </a:r>
            <a:r>
              <a:rPr lang="en-US"/>
              <a:t>Data Flow Diagram</a:t>
            </a:r>
            <a:endParaRPr lang="th-TH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74743"/>
            <a:ext cx="8229600" cy="490537"/>
          </a:xfrm>
        </p:spPr>
        <p:txBody>
          <a:bodyPr/>
          <a:lstStyle/>
          <a:p>
            <a:r>
              <a:rPr lang="th-TH" sz="4400" b="1" dirty="0"/>
              <a:t>กฎเกณฑ์การวาด </a:t>
            </a:r>
            <a:r>
              <a:rPr lang="en-US" sz="4400" b="1" dirty="0"/>
              <a:t>DFD</a:t>
            </a:r>
            <a:endParaRPr lang="th-TH" sz="4400" b="1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14530"/>
            <a:ext cx="7772400" cy="504347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Process</a:t>
            </a:r>
            <a:endParaRPr lang="en-US" sz="3600" dirty="0"/>
          </a:p>
          <a:p>
            <a:pPr lvl="1">
              <a:lnSpc>
                <a:spcPct val="80000"/>
              </a:lnSpc>
            </a:pPr>
            <a:r>
              <a:rPr lang="en-US" sz="3200" b="1" dirty="0"/>
              <a:t>Process </a:t>
            </a:r>
            <a:r>
              <a:rPr lang="th-TH" sz="3200" b="1" dirty="0"/>
              <a:t>ต้องมีทั้ง </a:t>
            </a:r>
            <a:r>
              <a:rPr lang="en-US" sz="3200" b="1" dirty="0"/>
              <a:t>Input </a:t>
            </a:r>
            <a:r>
              <a:rPr lang="th-TH" sz="3200" b="1" dirty="0"/>
              <a:t>และ </a:t>
            </a:r>
            <a:r>
              <a:rPr lang="en-US" sz="3200" b="1" dirty="0"/>
              <a:t>Output Data flow</a:t>
            </a:r>
            <a:endParaRPr lang="en-US" sz="3200" dirty="0"/>
          </a:p>
          <a:p>
            <a:pPr lvl="1">
              <a:lnSpc>
                <a:spcPct val="80000"/>
              </a:lnSpc>
            </a:pPr>
            <a:r>
              <a:rPr lang="th-TH" sz="3200" b="1" dirty="0"/>
              <a:t>ไม่มี </a:t>
            </a:r>
            <a:r>
              <a:rPr lang="en-US" sz="3200" b="1" dirty="0"/>
              <a:t>input </a:t>
            </a:r>
            <a:r>
              <a:rPr lang="th-TH" sz="3200" b="1" dirty="0"/>
              <a:t>อย่างเดียว</a:t>
            </a:r>
          </a:p>
          <a:p>
            <a:pPr lvl="1">
              <a:lnSpc>
                <a:spcPct val="80000"/>
              </a:lnSpc>
            </a:pPr>
            <a:r>
              <a:rPr lang="th-TH" sz="3200" b="1" dirty="0"/>
              <a:t>ไม่มี </a:t>
            </a:r>
            <a:r>
              <a:rPr lang="en-US" sz="3200" b="1" dirty="0"/>
              <a:t>output </a:t>
            </a:r>
            <a:r>
              <a:rPr lang="th-TH" sz="3200" b="1" dirty="0"/>
              <a:t>อย่างเดียว</a:t>
            </a:r>
          </a:p>
          <a:p>
            <a:pPr lvl="1">
              <a:lnSpc>
                <a:spcPct val="80000"/>
              </a:lnSpc>
            </a:pPr>
            <a:r>
              <a:rPr lang="th-TH" sz="3200" b="1" dirty="0"/>
              <a:t>ชื่อของ </a:t>
            </a:r>
            <a:r>
              <a:rPr lang="en-US" sz="3200" b="1" dirty="0"/>
              <a:t>process </a:t>
            </a:r>
            <a:r>
              <a:rPr lang="th-TH" sz="3200" b="1" dirty="0"/>
              <a:t>ต้องเป็นคำกิริยา เช่น รับคำสั่งซื้อ</a:t>
            </a:r>
            <a:endParaRPr lang="en-US" sz="3200" b="1" dirty="0"/>
          </a:p>
          <a:p>
            <a:pPr>
              <a:lnSpc>
                <a:spcPct val="80000"/>
              </a:lnSpc>
            </a:pPr>
            <a:r>
              <a:rPr lang="en-US" sz="3600" b="1" dirty="0"/>
              <a:t>Data Store</a:t>
            </a:r>
            <a:endParaRPr lang="th-TH" sz="3600" b="1" dirty="0"/>
          </a:p>
          <a:p>
            <a:pPr lvl="1">
              <a:lnSpc>
                <a:spcPct val="80000"/>
              </a:lnSpc>
            </a:pPr>
            <a:r>
              <a:rPr lang="th-TH" sz="3200" b="1" dirty="0"/>
              <a:t>ไม่มี </a:t>
            </a:r>
            <a:r>
              <a:rPr lang="en-US" sz="3200" b="1" dirty="0"/>
              <a:t>data flow </a:t>
            </a:r>
            <a:r>
              <a:rPr lang="th-TH" sz="3200" b="1" dirty="0"/>
              <a:t>จาก </a:t>
            </a:r>
            <a:r>
              <a:rPr lang="en-US" sz="3200" b="1" dirty="0"/>
              <a:t>data store </a:t>
            </a:r>
            <a:r>
              <a:rPr lang="th-TH" sz="3200" b="1" dirty="0"/>
              <a:t>ไปยัง </a:t>
            </a:r>
            <a:r>
              <a:rPr lang="en-US" sz="3200" b="1" dirty="0"/>
              <a:t>data store</a:t>
            </a:r>
          </a:p>
          <a:p>
            <a:pPr lvl="1">
              <a:lnSpc>
                <a:spcPct val="80000"/>
              </a:lnSpc>
            </a:pPr>
            <a:r>
              <a:rPr lang="th-TH" sz="3200" b="1" dirty="0"/>
              <a:t>ไม่มี </a:t>
            </a:r>
            <a:r>
              <a:rPr lang="en-US" sz="3200" b="1" dirty="0"/>
              <a:t>data flow </a:t>
            </a:r>
            <a:r>
              <a:rPr lang="th-TH" sz="3200" b="1" dirty="0"/>
              <a:t>จาก </a:t>
            </a:r>
            <a:r>
              <a:rPr lang="en-US" sz="3200" b="1" dirty="0"/>
              <a:t>external entity </a:t>
            </a:r>
            <a:r>
              <a:rPr lang="th-TH" sz="3200" b="1" dirty="0"/>
              <a:t>ไปยัง </a:t>
            </a:r>
            <a:r>
              <a:rPr lang="en-US" sz="3200" b="1" dirty="0"/>
              <a:t>data store</a:t>
            </a:r>
            <a:r>
              <a:rPr lang="th-TH" sz="3200" b="1" dirty="0"/>
              <a:t> </a:t>
            </a:r>
          </a:p>
          <a:p>
            <a:pPr lvl="1">
              <a:lnSpc>
                <a:spcPct val="80000"/>
              </a:lnSpc>
            </a:pPr>
            <a:r>
              <a:rPr lang="th-TH" sz="3200" b="1" dirty="0"/>
              <a:t>ไม่มี </a:t>
            </a:r>
            <a:r>
              <a:rPr lang="en-US" sz="3200" b="1" dirty="0"/>
              <a:t>data flow </a:t>
            </a:r>
            <a:r>
              <a:rPr lang="th-TH" sz="3200" b="1" dirty="0"/>
              <a:t>จาก </a:t>
            </a:r>
            <a:r>
              <a:rPr lang="en-US" sz="3200" b="1" dirty="0"/>
              <a:t>data store</a:t>
            </a:r>
            <a:r>
              <a:rPr lang="th-TH" sz="3200" b="1" dirty="0"/>
              <a:t> ไปยัง </a:t>
            </a:r>
            <a:r>
              <a:rPr lang="en-US" sz="3200" b="1" dirty="0"/>
              <a:t>external entity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Data store </a:t>
            </a:r>
            <a:r>
              <a:rPr lang="th-TH" sz="3200" b="1" dirty="0"/>
              <a:t>ตั้งชื่อเป็นคำนาม เช่น แฟ้มข้อมูลลูกค้า</a:t>
            </a:r>
            <a:endParaRPr lang="en-US" sz="3200" b="1" dirty="0"/>
          </a:p>
          <a:p>
            <a:pPr>
              <a:lnSpc>
                <a:spcPct val="80000"/>
              </a:lnSpc>
            </a:pPr>
            <a:endParaRPr lang="th-TH" sz="3600" b="1" dirty="0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214290"/>
            <a:ext cx="6870700" cy="1600200"/>
          </a:xfrm>
        </p:spPr>
        <p:txBody>
          <a:bodyPr/>
          <a:lstStyle/>
          <a:p>
            <a:r>
              <a:rPr lang="th-TH" sz="4800" b="1"/>
              <a:t>กฎเกณฑ์การวาด </a:t>
            </a:r>
            <a:r>
              <a:rPr lang="en-US" sz="4800" b="1"/>
              <a:t>DFD</a:t>
            </a:r>
            <a:endParaRPr lang="th-TH" sz="4800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582714"/>
            <a:ext cx="7696200" cy="527528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b="1" dirty="0"/>
              <a:t>External Entity</a:t>
            </a:r>
            <a:endParaRPr lang="th-TH" sz="3600" b="1" dirty="0"/>
          </a:p>
          <a:p>
            <a:pPr lvl="1">
              <a:lnSpc>
                <a:spcPct val="80000"/>
              </a:lnSpc>
            </a:pPr>
            <a:r>
              <a:rPr lang="th-TH" sz="3200" b="1" dirty="0"/>
              <a:t>ไม่มี </a:t>
            </a:r>
            <a:r>
              <a:rPr lang="en-US" sz="3200" b="1" dirty="0"/>
              <a:t>data flow </a:t>
            </a:r>
            <a:r>
              <a:rPr lang="th-TH" sz="3200" b="1" dirty="0"/>
              <a:t>จาก </a:t>
            </a:r>
            <a:r>
              <a:rPr lang="en-US" sz="3200" b="1" dirty="0"/>
              <a:t>external entity </a:t>
            </a:r>
            <a:r>
              <a:rPr lang="th-TH" sz="3200" b="1" dirty="0"/>
              <a:t>ไป  </a:t>
            </a:r>
            <a:r>
              <a:rPr lang="en-US" sz="3200" b="1" dirty="0"/>
              <a:t>external entity</a:t>
            </a:r>
            <a:endParaRPr lang="th-TH" sz="3200" b="1" dirty="0"/>
          </a:p>
          <a:p>
            <a:pPr lvl="1">
              <a:lnSpc>
                <a:spcPct val="80000"/>
              </a:lnSpc>
            </a:pPr>
            <a:r>
              <a:rPr lang="th-TH" sz="3200" b="1" dirty="0"/>
              <a:t>ชื่อของ </a:t>
            </a:r>
            <a:r>
              <a:rPr lang="en-US" sz="3200" b="1" dirty="0"/>
              <a:t>external entity</a:t>
            </a:r>
            <a:r>
              <a:rPr lang="th-TH" sz="3200" b="1" dirty="0"/>
              <a:t> เป็นคำนาม เช่น ลูกค้า </a:t>
            </a:r>
            <a:endParaRPr lang="en-US" sz="3200" b="1" dirty="0"/>
          </a:p>
          <a:p>
            <a:pPr>
              <a:lnSpc>
                <a:spcPct val="80000"/>
              </a:lnSpc>
            </a:pPr>
            <a:r>
              <a:rPr lang="en-US" sz="3600" b="1" dirty="0"/>
              <a:t>Data Flow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data flow </a:t>
            </a:r>
            <a:r>
              <a:rPr lang="th-TH" sz="3200" b="1" dirty="0"/>
              <a:t>มีหัวลูกศรทางเดียวไม่มีไป-กลับ</a:t>
            </a:r>
          </a:p>
          <a:p>
            <a:pPr lvl="1">
              <a:lnSpc>
                <a:spcPct val="80000"/>
              </a:lnSpc>
            </a:pPr>
            <a:r>
              <a:rPr lang="en-US" sz="3200" b="1" dirty="0"/>
              <a:t>data flow </a:t>
            </a:r>
            <a:r>
              <a:rPr lang="th-TH" sz="3200" b="1" dirty="0"/>
              <a:t>1 เส้นไม่แตกออกเป็น 2 เส้น แต่ข้อมูลคนละตัว</a:t>
            </a:r>
          </a:p>
          <a:p>
            <a:pPr lvl="1">
              <a:lnSpc>
                <a:spcPct val="80000"/>
              </a:lnSpc>
            </a:pPr>
            <a:r>
              <a:rPr lang="th-TH" sz="3200" b="1" dirty="0"/>
              <a:t>ไม่มี </a:t>
            </a:r>
            <a:r>
              <a:rPr lang="en-US" sz="3200" b="1" dirty="0"/>
              <a:t>data flow </a:t>
            </a:r>
            <a:r>
              <a:rPr lang="th-TH" sz="3200" b="1" dirty="0"/>
              <a:t>มา </a:t>
            </a:r>
            <a:r>
              <a:rPr lang="en-US" sz="3200" b="1" dirty="0"/>
              <a:t>join </a:t>
            </a:r>
            <a:r>
              <a:rPr lang="th-TH" sz="3200" b="1" dirty="0"/>
              <a:t>กลายเป็นข้อมูลตัวเดียว</a:t>
            </a:r>
            <a:endParaRPr lang="en-US" sz="3200" b="1" dirty="0"/>
          </a:p>
          <a:p>
            <a:pPr lvl="1">
              <a:lnSpc>
                <a:spcPct val="80000"/>
              </a:lnSpc>
            </a:pPr>
            <a:r>
              <a:rPr lang="en-US" sz="3200" b="1" dirty="0"/>
              <a:t>Data flow </a:t>
            </a:r>
            <a:r>
              <a:rPr lang="th-TH" sz="3200" b="1" dirty="0"/>
              <a:t>ไม่ไหลเข้า </a:t>
            </a:r>
            <a:r>
              <a:rPr lang="en-US" sz="3200" b="1" dirty="0"/>
              <a:t>process </a:t>
            </a:r>
            <a:r>
              <a:rPr lang="th-TH" sz="3200" b="1" dirty="0"/>
              <a:t>เดิม</a:t>
            </a:r>
            <a:endParaRPr lang="en-US" sz="3200" b="1" dirty="0"/>
          </a:p>
          <a:p>
            <a:pPr lvl="1">
              <a:lnSpc>
                <a:spcPct val="80000"/>
              </a:lnSpc>
            </a:pPr>
            <a:r>
              <a:rPr lang="en-US" sz="3200" b="1" dirty="0"/>
              <a:t>Data flow </a:t>
            </a:r>
            <a:r>
              <a:rPr lang="th-TH" sz="3200" b="1" dirty="0"/>
              <a:t>ไหลเข้า </a:t>
            </a:r>
            <a:r>
              <a:rPr lang="en-US" sz="3200" b="1" dirty="0"/>
              <a:t>data store </a:t>
            </a:r>
            <a:r>
              <a:rPr lang="th-TH" sz="3200" b="1" dirty="0"/>
              <a:t>หมายถึงการ </a:t>
            </a:r>
            <a:r>
              <a:rPr lang="en-US" sz="3200" b="1" dirty="0"/>
              <a:t>update </a:t>
            </a:r>
            <a:r>
              <a:rPr lang="th-TH" sz="3200" b="1" dirty="0"/>
              <a:t>และไหลออก หมายถึงการดึงข้อมูล</a:t>
            </a:r>
          </a:p>
          <a:p>
            <a:pPr lvl="1">
              <a:lnSpc>
                <a:spcPct val="80000"/>
              </a:lnSpc>
            </a:pPr>
            <a:r>
              <a:rPr lang="th-TH" sz="3200" b="1" dirty="0"/>
              <a:t>ชื่อของข้อมูลเป็นคำนาม </a:t>
            </a:r>
            <a:r>
              <a:rPr lang="en-US" sz="3200" b="1" dirty="0"/>
              <a:t/>
            </a:r>
            <a:br>
              <a:rPr lang="en-US" sz="3200" b="1" dirty="0"/>
            </a:br>
            <a:endParaRPr lang="th-TH" sz="3200" b="1" dirty="0"/>
          </a:p>
        </p:txBody>
      </p:sp>
      <p:pic>
        <p:nvPicPr>
          <p:cNvPr id="8" name="Picture 2" descr="D:\My Data\Job\pcbc\logo_pn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FIG8-6"/>
          <p:cNvPicPr>
            <a:picLocks noChangeAspect="1" noChangeArrowheads="1"/>
          </p:cNvPicPr>
          <p:nvPr/>
        </p:nvPicPr>
        <p:blipFill>
          <a:blip r:embed="rId2">
            <a:lum bright="-24000" contrast="42000"/>
          </a:blip>
          <a:srcRect b="56667"/>
          <a:stretch>
            <a:fillRect/>
          </a:stretch>
        </p:blipFill>
        <p:spPr bwMode="auto">
          <a:xfrm>
            <a:off x="381000" y="765175"/>
            <a:ext cx="8763000" cy="58150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" name="Picture 2" descr="D:\My Data\Job\pcbc\logo_pn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0" y="142875"/>
            <a:ext cx="644525" cy="94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285750" y="714375"/>
            <a:ext cx="7929563" cy="1588"/>
          </a:xfrm>
          <a:prstGeom prst="line">
            <a:avLst/>
          </a:prstGeom>
          <a:ln>
            <a:solidFill>
              <a:srgbClr val="D9560D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4804" y="58143"/>
            <a:ext cx="633378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BC305 </a:t>
            </a:r>
            <a:r>
              <a:rPr lang="th-TH" sz="3200" b="1" cap="all" dirty="0">
                <a:ln w="9000" cmpd="sng">
                  <a:noFill/>
                  <a:prstDash val="solid"/>
                </a:ln>
                <a:solidFill>
                  <a:srgbClr val="0033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การวิเคราะห์และออกแบบระบบสารสนเทศ</a:t>
            </a:r>
            <a:endParaRPr lang="en-US" sz="3200" b="1" cap="all" dirty="0">
              <a:ln w="9000" cmpd="sng">
                <a:noFill/>
                <a:prstDash val="solid"/>
              </a:ln>
              <a:solidFill>
                <a:srgbClr val="0033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Angsana New"/>
        <a:ea typeface=""/>
        <a:cs typeface="Angsana New"/>
      </a:majorFont>
      <a:minorFont>
        <a:latin typeface="Angsana New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63</TotalTime>
  <Words>978</Words>
  <Application>Microsoft Office PowerPoint</Application>
  <PresentationFormat>On-screen Show (4:3)</PresentationFormat>
  <Paragraphs>98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Angsana New</vt:lpstr>
      <vt:lpstr>Comic Sans MS</vt:lpstr>
      <vt:lpstr>Wingdings</vt:lpstr>
      <vt:lpstr>Tahoma</vt:lpstr>
      <vt:lpstr>MS PGothic</vt:lpstr>
      <vt:lpstr>Crayons</vt:lpstr>
      <vt:lpstr>แผนภาพกระแสขอมูล  (Data Flow Diagram : DFD)</vt:lpstr>
      <vt:lpstr>ตัวอย่างวิธีการสราง DFD</vt:lpstr>
      <vt:lpstr>แผนภาพกระแสขอมูล  (Data Flow Diagram : DFD)</vt:lpstr>
      <vt:lpstr>ขั้นตอนการวิเคราะห์</vt:lpstr>
      <vt:lpstr>วัตถุประสงคของแผนภาพกระแสขอมูล</vt:lpstr>
      <vt:lpstr>สัญลักษณ์ Data Flow Diagram</vt:lpstr>
      <vt:lpstr>กฎเกณฑ์การวาด DFD</vt:lpstr>
      <vt:lpstr>กฎเกณฑ์การวาด DFD</vt:lpstr>
      <vt:lpstr>Slide 9</vt:lpstr>
      <vt:lpstr>Slide 10</vt:lpstr>
      <vt:lpstr>ลําดับขั้นใน DFD</vt:lpstr>
      <vt:lpstr>สรางลําดับภาพ 0</vt:lpstr>
      <vt:lpstr>Context Diagram</vt:lpstr>
      <vt:lpstr>สรางลําดับภาพที่ 1</vt:lpstr>
      <vt:lpstr>Slide 15</vt:lpstr>
      <vt:lpstr>สรางลําดับภาพที่ 2</vt:lpstr>
      <vt:lpstr>สรางลําดับภาพที่ 3</vt:lpstr>
      <vt:lpstr>วิธีการสราง DFD</vt:lpstr>
      <vt:lpstr>วิธีการสราง DFD</vt:lpstr>
      <vt:lpstr>Slide 20</vt:lpstr>
      <vt:lpstr>แบบฝึกหัดในชั้นเรียน</vt:lpstr>
      <vt:lpstr>Slide 22</vt:lpstr>
    </vt:vector>
  </TitlesOfParts>
  <Company>RRU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แผนภาพกระแสขอมูล  (Data Flow Diagram : DFD)</dc:title>
  <dc:creator>Administrator</dc:creator>
  <cp:lastModifiedBy>Chan-ITDSG</cp:lastModifiedBy>
  <cp:revision>9</cp:revision>
  <dcterms:created xsi:type="dcterms:W3CDTF">2004-12-01T07:58:06Z</dcterms:created>
  <dcterms:modified xsi:type="dcterms:W3CDTF">2014-09-10T08:26:56Z</dcterms:modified>
</cp:coreProperties>
</file>